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68" r:id="rId1"/>
  </p:sldMasterIdLst>
  <p:notesMasterIdLst>
    <p:notesMasterId r:id="rId23"/>
  </p:notesMasterIdLst>
  <p:handoutMasterIdLst>
    <p:handoutMasterId r:id="rId24"/>
  </p:handoutMasterIdLst>
  <p:sldIdLst>
    <p:sldId id="256" r:id="rId2"/>
    <p:sldId id="278" r:id="rId3"/>
    <p:sldId id="279" r:id="rId4"/>
    <p:sldId id="280" r:id="rId5"/>
    <p:sldId id="257" r:id="rId6"/>
    <p:sldId id="284" r:id="rId7"/>
    <p:sldId id="291" r:id="rId8"/>
    <p:sldId id="265" r:id="rId9"/>
    <p:sldId id="285" r:id="rId10"/>
    <p:sldId id="259" r:id="rId11"/>
    <p:sldId id="281" r:id="rId12"/>
    <p:sldId id="282" r:id="rId13"/>
    <p:sldId id="258" r:id="rId14"/>
    <p:sldId id="277" r:id="rId15"/>
    <p:sldId id="290" r:id="rId16"/>
    <p:sldId id="267" r:id="rId17"/>
    <p:sldId id="286" r:id="rId18"/>
    <p:sldId id="270" r:id="rId19"/>
    <p:sldId id="260" r:id="rId20"/>
    <p:sldId id="289" r:id="rId21"/>
    <p:sldId id="271" r:id="rId22"/>
  </p:sldIdLst>
  <p:sldSz cx="12192000" cy="6858000"/>
  <p:notesSz cx="7315200" cy="9601200"/>
  <p:kinsoku lang="ja-JP" invalStChars="、。，．・：；？！゛゜ヽヾゝゞ々ー’”）〕］｝〉》」』】°‰′″℃￠％ぁぃぅぇぉっゃゅょゎァィゥェォッャュョヮヵヶ!%),.:;?]}｡｣､･ｧｨｩｪｫｬｭｮｯｰﾞﾟ" invalEndChars="‘“（〔［｛〈《「『【￥＄$([\{｢￡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008" userDrawn="1">
          <p15:clr>
            <a:srgbClr val="A4A3A4"/>
          </p15:clr>
        </p15:guide>
        <p15:guide id="2" pos="51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BDFA9E"/>
    <a:srgbClr val="9FF9AE"/>
    <a:srgbClr val="99FFCC"/>
    <a:srgbClr val="FFCCCC"/>
    <a:srgbClr val="CCECFF"/>
    <a:srgbClr val="FFFF99"/>
    <a:srgbClr val="CAC2CE"/>
    <a:srgbClr val="D0200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6732" autoAdjust="0"/>
    <p:restoredTop sz="94404" autoAdjust="0"/>
  </p:normalViewPr>
  <p:slideViewPr>
    <p:cSldViewPr snapToGrid="0" showGuides="1">
      <p:cViewPr varScale="1">
        <p:scale>
          <a:sx n="68" d="100"/>
          <a:sy n="68" d="100"/>
        </p:scale>
        <p:origin x="96" y="312"/>
      </p:cViewPr>
      <p:guideLst>
        <p:guide orient="horz" pos="1008"/>
        <p:guide pos="51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45005" cy="450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665163" y="838200"/>
            <a:ext cx="5984875" cy="336708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051" name="Rectangle 3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6313" y="4570413"/>
            <a:ext cx="5362575" cy="3625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487" tIns="44450" rIns="90487" bIns="444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en-US" noProof="0"/>
              <a:t>Klicken Sie, um die Formate des Vorlagentextes zu bearbeiten</a:t>
            </a:r>
          </a:p>
          <a:p>
            <a:pPr lvl="1"/>
            <a:r>
              <a:rPr lang="fr-FR" altLang="en-US" noProof="0"/>
              <a:t>Zweite Ebene</a:t>
            </a:r>
          </a:p>
          <a:p>
            <a:pPr lvl="2"/>
            <a:r>
              <a:rPr lang="fr-FR" altLang="en-US" noProof="0"/>
              <a:t>Dritte Ebene</a:t>
            </a:r>
          </a:p>
          <a:p>
            <a:pPr lvl="3"/>
            <a:r>
              <a:rPr lang="fr-FR" altLang="en-US" noProof="0"/>
              <a:t>Vierte Ebene</a:t>
            </a:r>
          </a:p>
          <a:p>
            <a:pPr lvl="4"/>
            <a:r>
              <a:rPr lang="fr-FR" altLang="en-US" noProof="0"/>
              <a:t>Fünfte Ebene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665163" y="838200"/>
            <a:ext cx="5984875" cy="3367088"/>
          </a:xfrm>
          <a:ln/>
        </p:spPr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665163" y="838200"/>
            <a:ext cx="5984875" cy="3367088"/>
          </a:xfrm>
          <a:solidFill>
            <a:srgbClr val="FFFFFF"/>
          </a:solidFill>
          <a:ln/>
        </p:spPr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r>
              <a:rPr lang="de-DE" altLang="en-US"/>
              <a:t>Change from INRIA to ERCIM due to 2 main reasons:</a:t>
            </a:r>
          </a:p>
          <a:p>
            <a:pPr>
              <a:buFontTx/>
              <a:buChar char="-"/>
            </a:pPr>
            <a:r>
              <a:rPr lang="de-DE" altLang="en-US"/>
              <a:t>contractual problems at INRIA (short term contracts expire)</a:t>
            </a:r>
          </a:p>
          <a:p>
            <a:pPr>
              <a:buFontTx/>
              <a:buChar char="-"/>
            </a:pPr>
            <a:r>
              <a:rPr lang="de-DE" altLang="en-US"/>
              <a:t>Need to strengthen research relationships throughout Europe </a:t>
            </a:r>
          </a:p>
          <a:p>
            <a:r>
              <a:rPr lang="de-DE" altLang="en-US"/>
              <a:t>to better support web technology development</a:t>
            </a:r>
          </a:p>
          <a:p>
            <a:r>
              <a:rPr lang="de-DE" altLang="en-US"/>
              <a:t>----------</a:t>
            </a:r>
          </a:p>
          <a:p>
            <a:r>
              <a:rPr lang="de-DE" altLang="en-US"/>
              <a:t>Possibility to have more European influence in the technical development of new standards for the web</a:t>
            </a:r>
          </a:p>
          <a:p>
            <a:r>
              <a:rPr lang="de-DE" altLang="en-US"/>
              <a:t>---------</a:t>
            </a:r>
          </a:p>
          <a:p>
            <a:r>
              <a:rPr lang="de-DE" altLang="en-US"/>
              <a:t>INRIA well-known for incubating new initiatives as they did originally as host for W3C.</a:t>
            </a:r>
          </a:p>
          <a:p>
            <a:r>
              <a:rPr lang="de-DE" altLang="en-US"/>
              <a:t>Now the opportunity to expand into a new phase -&gt; Logical step to put the European participation in W3C </a:t>
            </a:r>
          </a:p>
          <a:p>
            <a:r>
              <a:rPr lang="de-DE" altLang="en-US"/>
              <a:t>on a broader basis by shifting the host from INRIA to ERCIM</a:t>
            </a:r>
          </a:p>
          <a:p>
            <a:r>
              <a:rPr lang="de-DE" altLang="en-US"/>
              <a:t>--------</a:t>
            </a:r>
          </a:p>
          <a:p>
            <a:r>
              <a:rPr lang="de-DE" altLang="en-US"/>
              <a:t>CWI (Benelux), FhG IMK (Germany &amp; Austria), FORTH (Greece), SZTAKI (Hungary), CNR (Italy), SICS (Sweden), CLRC (UK &amp; Ireland)</a:t>
            </a:r>
          </a:p>
          <a:p>
            <a:r>
              <a:rPr lang="de-DE" altLang="en-US"/>
              <a:t>Offices work with W3C hosts promoting local languages, broadening W3C‘s geographical base, and encouraging international participation in W3C activities.</a:t>
            </a: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665163" y="838200"/>
            <a:ext cx="5984875" cy="3367088"/>
          </a:xfrm>
          <a:ln/>
        </p:spPr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665163" y="838200"/>
            <a:ext cx="5984875" cy="3367088"/>
          </a:xfrm>
          <a:ln/>
        </p:spPr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665163" y="838200"/>
            <a:ext cx="5984875" cy="3367088"/>
          </a:xfrm>
          <a:ln/>
        </p:spPr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47C4A9C-A277-9537-8A5F-766A1C552DC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>
            <a:extLst>
              <a:ext uri="{FF2B5EF4-FFF2-40B4-BE49-F238E27FC236}">
                <a16:creationId xmlns:a16="http://schemas.microsoft.com/office/drawing/2014/main" id="{B4C08E43-21E4-71BC-6245-19FFDDF5C79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665163" y="838200"/>
            <a:ext cx="5984875" cy="3367088"/>
          </a:xfrm>
          <a:ln/>
        </p:spPr>
      </p:sp>
      <p:sp>
        <p:nvSpPr>
          <p:cNvPr id="30723" name="Rectangle 3">
            <a:extLst>
              <a:ext uri="{FF2B5EF4-FFF2-40B4-BE49-F238E27FC236}">
                <a16:creationId xmlns:a16="http://schemas.microsoft.com/office/drawing/2014/main" id="{D190C551-2D18-3A24-E591-54906413CF2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53664514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665163" y="838200"/>
            <a:ext cx="5984875" cy="3367088"/>
          </a:xfrm>
          <a:ln/>
        </p:spPr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665163" y="838200"/>
            <a:ext cx="5984875" cy="3367088"/>
          </a:xfrm>
          <a:ln/>
        </p:spPr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665163" y="838200"/>
            <a:ext cx="5984875" cy="3367088"/>
          </a:xfrm>
          <a:ln/>
        </p:spPr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665163" y="838200"/>
            <a:ext cx="5984875" cy="3367088"/>
          </a:xfrm>
          <a:ln/>
        </p:spPr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665163" y="838200"/>
            <a:ext cx="5984875" cy="3367088"/>
          </a:xfrm>
          <a:solidFill>
            <a:srgbClr val="FFFFFF"/>
          </a:solidFill>
          <a:ln/>
        </p:spPr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r>
              <a:rPr lang="en-GB" altLang="en-US"/>
              <a:t>In every European country there should be one member institute, which serves …</a:t>
            </a:r>
          </a:p>
          <a:p>
            <a:r>
              <a:rPr lang="en-GB" altLang="en-US"/>
              <a:t>It is our s</a:t>
            </a:r>
            <a:r>
              <a:rPr lang="de-DE" altLang="en-US"/>
              <a:t>trong belief that all participants will benefit from cooperation</a:t>
            </a:r>
          </a:p>
          <a:p>
            <a:r>
              <a:rPr lang="de-DE" altLang="en-US"/>
              <a:t> - By sharing knowledge</a:t>
            </a:r>
          </a:p>
          <a:p>
            <a:r>
              <a:rPr lang="de-DE" altLang="en-US"/>
              <a:t> - By developing a shared vision on technological developments</a:t>
            </a:r>
          </a:p>
          <a:p>
            <a:r>
              <a:rPr lang="de-DE" altLang="en-US"/>
              <a:t> - And by utilizing synergy</a:t>
            </a:r>
          </a:p>
          <a:p>
            <a:r>
              <a:rPr lang="de-DE" altLang="en-US"/>
              <a:t>------------------</a:t>
            </a:r>
          </a:p>
          <a:p>
            <a:r>
              <a:rPr lang="de-DE" altLang="en-US"/>
              <a:t>ERCIM fosters a shared view among its members which is based on the ambition to excel .... and to act as a bridge to </a:t>
            </a:r>
          </a:p>
          <a:p>
            <a:r>
              <a:rPr lang="de-DE" altLang="en-US"/>
              <a:t>promote European applications</a:t>
            </a: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665163" y="838200"/>
            <a:ext cx="5984875" cy="3367088"/>
          </a:xfrm>
          <a:solidFill>
            <a:srgbClr val="FFFFFF"/>
          </a:solidFill>
          <a:ln/>
        </p:spPr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r>
              <a:rPr lang="de-DE" altLang="en-US"/>
              <a:t>... And other international organisations like NSF, ESF and W3C </a:t>
            </a:r>
          </a:p>
          <a:p>
            <a:r>
              <a:rPr lang="de-DE" altLang="en-US"/>
              <a:t>----------------</a:t>
            </a:r>
          </a:p>
          <a:p>
            <a:r>
              <a:rPr lang="de-DE" altLang="en-US"/>
              <a:t>MoU signed with ESF,</a:t>
            </a:r>
          </a:p>
          <a:p>
            <a:r>
              <a:rPr lang="de-DE" altLang="en-US"/>
              <a:t>Had a joint ERCIM-ESF workshop to discuss important topics for research in ICT</a:t>
            </a:r>
          </a:p>
          <a:p>
            <a:r>
              <a:rPr lang="de-DE" altLang="en-US"/>
              <a:t>Meetings with ESF and NSF</a:t>
            </a:r>
          </a:p>
          <a:p>
            <a:endParaRPr lang="de-DE" altLang="en-US"/>
          </a:p>
          <a:p>
            <a:r>
              <a:rPr lang="de-DE" altLang="en-US"/>
              <a:t>With all these objectives and actions to reach them, we think we as ERCIM create added value for our members</a:t>
            </a: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665163" y="838200"/>
            <a:ext cx="5984875" cy="3367088"/>
          </a:xfrm>
          <a:solidFill>
            <a:srgbClr val="FFFFFF"/>
          </a:solidFill>
          <a:ln/>
        </p:spPr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r>
              <a:rPr lang="de-DE" altLang="en-US"/>
              <a:t>BoD: Policy and important decisions</a:t>
            </a:r>
          </a:p>
          <a:p>
            <a:r>
              <a:rPr lang="de-DE" altLang="en-US"/>
              <a:t>XC: preparations of BoD meetings, carries out policy defined by BoD</a:t>
            </a: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665163" y="838200"/>
            <a:ext cx="5984875" cy="3367088"/>
          </a:xfrm>
          <a:ln/>
        </p:spPr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665163" y="838200"/>
            <a:ext cx="5984875" cy="3367088"/>
          </a:xfrm>
          <a:solidFill>
            <a:srgbClr val="FFFFFF"/>
          </a:solidFill>
          <a:ln/>
        </p:spPr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de-DE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F95E109-2717-8AD9-817E-67B265A07C2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>
            <a:extLst>
              <a:ext uri="{FF2B5EF4-FFF2-40B4-BE49-F238E27FC236}">
                <a16:creationId xmlns:a16="http://schemas.microsoft.com/office/drawing/2014/main" id="{4C2F1A8D-05DC-BF86-B814-9688E46768A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665163" y="838200"/>
            <a:ext cx="5984875" cy="3367088"/>
          </a:xfrm>
          <a:ln/>
        </p:spPr>
      </p:sp>
      <p:sp>
        <p:nvSpPr>
          <p:cNvPr id="15363" name="Rectangle 3">
            <a:extLst>
              <a:ext uri="{FF2B5EF4-FFF2-40B4-BE49-F238E27FC236}">
                <a16:creationId xmlns:a16="http://schemas.microsoft.com/office/drawing/2014/main" id="{959CDC80-BBA2-98C1-5A5B-FE4CC4ED74D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9503952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665163" y="838200"/>
            <a:ext cx="5984875" cy="3367088"/>
          </a:xfrm>
          <a:ln/>
        </p:spPr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665163" y="838200"/>
            <a:ext cx="5984875" cy="3367088"/>
          </a:xfrm>
          <a:ln/>
        </p:spPr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241320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63206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dirty="0"/>
              <a:t>2/12/2026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  <p:sp>
        <p:nvSpPr>
          <p:cNvPr id="7" name="Line 32"/>
          <p:cNvSpPr>
            <a:spLocks noChangeShapeType="1"/>
          </p:cNvSpPr>
          <p:nvPr userDrawn="1"/>
        </p:nvSpPr>
        <p:spPr bwMode="auto">
          <a:xfrm>
            <a:off x="2133600" y="685800"/>
            <a:ext cx="9753600" cy="0"/>
          </a:xfrm>
          <a:prstGeom prst="line">
            <a:avLst/>
          </a:prstGeom>
          <a:noFill/>
          <a:ln w="127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 sz="1200"/>
          </a:p>
        </p:txBody>
      </p:sp>
      <p:sp>
        <p:nvSpPr>
          <p:cNvPr id="8" name="Line 33"/>
          <p:cNvSpPr>
            <a:spLocks noChangeShapeType="1"/>
          </p:cNvSpPr>
          <p:nvPr userDrawn="1"/>
        </p:nvSpPr>
        <p:spPr bwMode="auto">
          <a:xfrm>
            <a:off x="914400" y="685800"/>
            <a:ext cx="812800" cy="0"/>
          </a:xfrm>
          <a:prstGeom prst="line">
            <a:avLst/>
          </a:prstGeom>
          <a:noFill/>
          <a:ln w="127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 sz="1200"/>
          </a:p>
        </p:txBody>
      </p:sp>
      <p:sp>
        <p:nvSpPr>
          <p:cNvPr id="9" name="Rectangle 34"/>
          <p:cNvSpPr>
            <a:spLocks noChangeArrowheads="1"/>
          </p:cNvSpPr>
          <p:nvPr userDrawn="1"/>
        </p:nvSpPr>
        <p:spPr bwMode="auto">
          <a:xfrm>
            <a:off x="0" y="6507164"/>
            <a:ext cx="12192000" cy="350837"/>
          </a:xfrm>
          <a:prstGeom prst="rect">
            <a:avLst/>
          </a:prstGeom>
          <a:solidFill>
            <a:srgbClr val="D0200E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ctr"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 algn="ctr"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 algn="ctr"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 algn="ctr"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 algn="ctr"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defRPr/>
            </a:pPr>
            <a:r>
              <a:rPr lang="en-GB" altLang="en-US" sz="1800" i="1" dirty="0">
                <a:solidFill>
                  <a:schemeClr val="bg1"/>
                </a:solidFill>
                <a:latin typeface="Franklin Gothic Demi" panose="020B0703020102020204" pitchFamily="34" charset="0"/>
              </a:rPr>
              <a:t>Connected Excellence in Research</a:t>
            </a:r>
            <a:r>
              <a:rPr lang="en-GB" altLang="en-US" sz="1800" i="1" dirty="0"/>
              <a:t> </a:t>
            </a:r>
          </a:p>
        </p:txBody>
      </p:sp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7965" y="231488"/>
            <a:ext cx="1498520" cy="11763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06821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80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ercim.eu/human-capital/cor-baayen-award" TargetMode="Externa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g"/><Relationship Id="rId2" Type="http://schemas.openxmlformats.org/officeDocument/2006/relationships/image" Target="../media/image19.jp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2.jpg"/><Relationship Id="rId4" Type="http://schemas.openxmlformats.org/officeDocument/2006/relationships/image" Target="../media/image21.jp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hyperlink" Target="mailto:contact@ercim.eu" TargetMode="External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notesSlide" Target="../notesSlides/notesSlide5.xml"/><Relationship Id="rId16" Type="http://schemas.openxmlformats.org/officeDocument/2006/relationships/image" Target="../media/image15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2514600" y="2667001"/>
            <a:ext cx="7010400" cy="14439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>
            <a:spAutoFit/>
          </a:bodyPr>
          <a:lstStyle>
            <a:lvl1pPr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ctr"/>
            <a:r>
              <a:rPr lang="en-GB" altLang="en-US" sz="4400" b="1">
                <a:latin typeface="Franklin Gothic Medium" panose="020B0603020102020204" pitchFamily="34" charset="0"/>
              </a:rPr>
              <a:t>E</a:t>
            </a:r>
            <a:r>
              <a:rPr lang="en-GB" altLang="en-US" sz="3600">
                <a:latin typeface="Franklin Gothic Medium" panose="020B0603020102020204" pitchFamily="34" charset="0"/>
              </a:rPr>
              <a:t>uropean </a:t>
            </a:r>
            <a:r>
              <a:rPr lang="en-GB" altLang="en-US" sz="4400" b="1">
                <a:latin typeface="Franklin Gothic Medium" panose="020B0603020102020204" pitchFamily="34" charset="0"/>
              </a:rPr>
              <a:t>R</a:t>
            </a:r>
            <a:r>
              <a:rPr lang="en-GB" altLang="en-US" sz="3600">
                <a:latin typeface="Franklin Gothic Medium" panose="020B0603020102020204" pitchFamily="34" charset="0"/>
              </a:rPr>
              <a:t>esearch </a:t>
            </a:r>
            <a:r>
              <a:rPr lang="en-GB" altLang="en-US" sz="4400" b="1">
                <a:latin typeface="Franklin Gothic Medium" panose="020B0603020102020204" pitchFamily="34" charset="0"/>
              </a:rPr>
              <a:t>C</a:t>
            </a:r>
            <a:r>
              <a:rPr lang="en-GB" altLang="en-US" sz="3600">
                <a:latin typeface="Franklin Gothic Medium" panose="020B0603020102020204" pitchFamily="34" charset="0"/>
              </a:rPr>
              <a:t>onsortium for </a:t>
            </a:r>
            <a:r>
              <a:rPr lang="en-GB" altLang="en-US" sz="4400" b="1">
                <a:latin typeface="Franklin Gothic Medium" panose="020B0603020102020204" pitchFamily="34" charset="0"/>
              </a:rPr>
              <a:t>I</a:t>
            </a:r>
            <a:r>
              <a:rPr lang="en-GB" altLang="en-US" sz="3600">
                <a:latin typeface="Franklin Gothic Medium" panose="020B0603020102020204" pitchFamily="34" charset="0"/>
              </a:rPr>
              <a:t>nformatics and </a:t>
            </a:r>
            <a:r>
              <a:rPr lang="en-GB" altLang="en-US" sz="4400" b="1">
                <a:latin typeface="Franklin Gothic Medium" panose="020B0603020102020204" pitchFamily="34" charset="0"/>
              </a:rPr>
              <a:t>M</a:t>
            </a:r>
            <a:r>
              <a:rPr lang="en-GB" altLang="en-US" sz="3600">
                <a:latin typeface="Franklin Gothic Medium" panose="020B0603020102020204" pitchFamily="34" charset="0"/>
              </a:rPr>
              <a:t>athematics</a:t>
            </a:r>
          </a:p>
        </p:txBody>
      </p:sp>
      <p:sp>
        <p:nvSpPr>
          <p:cNvPr id="6147" name="Text Box 4"/>
          <p:cNvSpPr txBox="1">
            <a:spLocks noChangeArrowheads="1"/>
          </p:cNvSpPr>
          <p:nvPr/>
        </p:nvSpPr>
        <p:spPr bwMode="auto">
          <a:xfrm>
            <a:off x="7620000" y="5791201"/>
            <a:ext cx="2514600" cy="214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endParaRPr lang="en-GB" altLang="en-US" sz="800"/>
          </a:p>
        </p:txBody>
      </p:sp>
      <p:sp>
        <p:nvSpPr>
          <p:cNvPr id="6148" name="Text Box 6"/>
          <p:cNvSpPr txBox="1">
            <a:spLocks noChangeArrowheads="1"/>
          </p:cNvSpPr>
          <p:nvPr/>
        </p:nvSpPr>
        <p:spPr bwMode="auto">
          <a:xfrm>
            <a:off x="8304214" y="5878513"/>
            <a:ext cx="1601787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r"/>
            <a:r>
              <a:rPr lang="fr-FR" altLang="en-US" sz="1400" b="1" dirty="0" err="1">
                <a:latin typeface="Arial" panose="020B0604020202020204" pitchFamily="34" charset="0"/>
              </a:rPr>
              <a:t>January</a:t>
            </a:r>
            <a:r>
              <a:rPr lang="fr-FR" altLang="en-US" sz="1400" b="1" dirty="0">
                <a:latin typeface="Arial" panose="020B0604020202020204" pitchFamily="34" charset="0"/>
              </a:rPr>
              <a:t> 2026</a:t>
            </a:r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ChangeArrowheads="1"/>
          </p:cNvSpPr>
          <p:nvPr/>
        </p:nvSpPr>
        <p:spPr bwMode="auto">
          <a:xfrm>
            <a:off x="5091114" y="581026"/>
            <a:ext cx="2820987" cy="10746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>
            <a:spAutoFit/>
          </a:bodyPr>
          <a:lstStyle>
            <a:lvl1pPr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endParaRPr lang="en-GB" altLang="en-US" sz="3200" b="1">
              <a:solidFill>
                <a:schemeClr val="hlink"/>
              </a:solidFill>
            </a:endParaRPr>
          </a:p>
          <a:p>
            <a:pPr algn="ctr"/>
            <a:endParaRPr lang="en-GB" altLang="en-US" sz="3200" b="1">
              <a:solidFill>
                <a:schemeClr val="hlink"/>
              </a:solidFill>
            </a:endParaRPr>
          </a:p>
        </p:txBody>
      </p:sp>
      <p:sp>
        <p:nvSpPr>
          <p:cNvPr id="21507" name="Text Box 5"/>
          <p:cNvSpPr txBox="1">
            <a:spLocks noChangeArrowheads="1"/>
          </p:cNvSpPr>
          <p:nvPr/>
        </p:nvSpPr>
        <p:spPr bwMode="auto">
          <a:xfrm>
            <a:off x="2133600" y="2462785"/>
            <a:ext cx="8077200" cy="2796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00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566738" indent="-188913"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lnSpc>
                <a:spcPct val="110000"/>
              </a:lnSpc>
              <a:spcBef>
                <a:spcPct val="50000"/>
              </a:spcBef>
            </a:pPr>
            <a:r>
              <a:rPr lang="en-GB" altLang="en-US" sz="2200" dirty="0">
                <a:latin typeface="Franklin Gothic Demi" panose="020B0703020102020204" pitchFamily="34" charset="0"/>
              </a:rPr>
              <a:t>With a pool of IT experts from many European institutes, ERCIM has carried out:</a:t>
            </a:r>
          </a:p>
          <a:p>
            <a:pPr lvl="1">
              <a:lnSpc>
                <a:spcPct val="130000"/>
              </a:lnSpc>
              <a:buFontTx/>
              <a:buChar char="•"/>
            </a:pPr>
            <a:r>
              <a:rPr lang="en-GB" altLang="en-US" sz="2000" dirty="0">
                <a:latin typeface="Franklin Gothic Medium" panose="020B0603020102020204" pitchFamily="34" charset="0"/>
              </a:rPr>
              <a:t>Evaluations for the World Bank’s INFODEV Programme</a:t>
            </a:r>
          </a:p>
          <a:p>
            <a:pPr lvl="1">
              <a:lnSpc>
                <a:spcPct val="130000"/>
              </a:lnSpc>
              <a:buFontTx/>
              <a:buChar char="•"/>
            </a:pPr>
            <a:r>
              <a:rPr lang="en-GB" altLang="en-US" sz="2000" dirty="0">
                <a:latin typeface="Franklin Gothic Medium" panose="020B0603020102020204" pitchFamily="34" charset="0"/>
              </a:rPr>
              <a:t>Promotion activity for the EU IST Programme in Latin America</a:t>
            </a:r>
          </a:p>
          <a:p>
            <a:pPr lvl="1">
              <a:lnSpc>
                <a:spcPct val="130000"/>
              </a:lnSpc>
              <a:buFontTx/>
              <a:buChar char="•"/>
            </a:pPr>
            <a:r>
              <a:rPr lang="en-GB" altLang="en-US" sz="2000" dirty="0">
                <a:latin typeface="Franklin Gothic Medium" panose="020B0603020102020204" pitchFamily="34" charset="0"/>
              </a:rPr>
              <a:t>Organization of strategic workshops </a:t>
            </a:r>
          </a:p>
          <a:p>
            <a:pPr lvl="1">
              <a:lnSpc>
                <a:spcPct val="130000"/>
              </a:lnSpc>
              <a:buFontTx/>
              <a:buChar char="•"/>
            </a:pPr>
            <a:r>
              <a:rPr lang="en-GB" altLang="en-US" sz="2000" dirty="0">
                <a:latin typeface="Franklin Gothic Medium" panose="020B0603020102020204" pitchFamily="34" charset="0"/>
              </a:rPr>
              <a:t>Studies for the EC</a:t>
            </a:r>
          </a:p>
          <a:p>
            <a:pPr lvl="1">
              <a:lnSpc>
                <a:spcPct val="130000"/>
              </a:lnSpc>
              <a:buFontTx/>
              <a:buChar char="•"/>
            </a:pPr>
            <a:r>
              <a:rPr lang="en-GB" altLang="en-US" sz="2000" dirty="0">
                <a:latin typeface="Franklin Gothic Medium" panose="020B0603020102020204" pitchFamily="34" charset="0"/>
              </a:rPr>
              <a:t>Consultancy in research project management.</a:t>
            </a:r>
            <a:endParaRPr lang="en-GB" altLang="en-US" sz="2200" b="1" dirty="0">
              <a:latin typeface="Franklin Gothic Medium" panose="020B0603020102020204" pitchFamily="34" charset="0"/>
            </a:endParaRPr>
          </a:p>
        </p:txBody>
      </p:sp>
      <p:sp>
        <p:nvSpPr>
          <p:cNvPr id="21508" name="Text Box 7"/>
          <p:cNvSpPr txBox="1">
            <a:spLocks noChangeArrowheads="1"/>
          </p:cNvSpPr>
          <p:nvPr/>
        </p:nvSpPr>
        <p:spPr bwMode="auto">
          <a:xfrm>
            <a:off x="5638800" y="152401"/>
            <a:ext cx="33337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r">
              <a:spcBef>
                <a:spcPct val="50000"/>
              </a:spcBef>
            </a:pPr>
            <a:r>
              <a:rPr lang="en-GB" altLang="en-US" sz="2800" b="1">
                <a:solidFill>
                  <a:srgbClr val="D0200E"/>
                </a:solidFill>
                <a:latin typeface="Franklin Gothic Medium" panose="020B0603020102020204" pitchFamily="34" charset="0"/>
              </a:rPr>
              <a:t>Consultancy</a:t>
            </a:r>
          </a:p>
        </p:txBody>
      </p:sp>
    </p:spTree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3"/>
          <p:cNvSpPr>
            <a:spLocks noChangeArrowheads="1"/>
          </p:cNvSpPr>
          <p:nvPr/>
        </p:nvSpPr>
        <p:spPr bwMode="auto">
          <a:xfrm>
            <a:off x="2286000" y="1752600"/>
            <a:ext cx="7772400" cy="487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ctr"/>
            <a:endParaRPr lang="en-GB" altLang="en-US"/>
          </a:p>
        </p:txBody>
      </p:sp>
      <p:sp>
        <p:nvSpPr>
          <p:cNvPr id="23555" name="Rectangle 4"/>
          <p:cNvSpPr>
            <a:spLocks noChangeArrowheads="1"/>
          </p:cNvSpPr>
          <p:nvPr/>
        </p:nvSpPr>
        <p:spPr bwMode="auto">
          <a:xfrm>
            <a:off x="2133600" y="1752600"/>
            <a:ext cx="3200400" cy="495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/>
          <a:lstStyle>
            <a:lvl1pPr marL="342900" indent="-342900"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endParaRPr lang="en-GB" altLang="en-US" sz="2200">
              <a:latin typeface="Helvetica" panose="020B0604020202020204" pitchFamily="34" charset="0"/>
            </a:endParaRPr>
          </a:p>
        </p:txBody>
      </p:sp>
      <p:sp>
        <p:nvSpPr>
          <p:cNvPr id="23556" name="Rectangle 5"/>
          <p:cNvSpPr>
            <a:spLocks noChangeArrowheads="1"/>
          </p:cNvSpPr>
          <p:nvPr/>
        </p:nvSpPr>
        <p:spPr bwMode="auto">
          <a:xfrm>
            <a:off x="2209800" y="2317690"/>
            <a:ext cx="8077200" cy="31454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lnSpc>
                <a:spcPct val="110000"/>
              </a:lnSpc>
              <a:spcBef>
                <a:spcPct val="50000"/>
              </a:spcBef>
            </a:pPr>
            <a:r>
              <a:rPr lang="en-GB" altLang="en-US" sz="2400" dirty="0">
                <a:solidFill>
                  <a:srgbClr val="D0200E"/>
                </a:solidFill>
                <a:latin typeface="Franklin Gothic Demi" panose="020B0703020102020204" pitchFamily="34" charset="0"/>
              </a:rPr>
              <a:t>ERCIM, the European Partner of W3C</a:t>
            </a:r>
          </a:p>
          <a:p>
            <a:pPr>
              <a:lnSpc>
                <a:spcPct val="110000"/>
              </a:lnSpc>
              <a:spcBef>
                <a:spcPct val="50000"/>
              </a:spcBef>
            </a:pPr>
            <a:r>
              <a:rPr lang="en-GB" altLang="en-US" sz="2000" dirty="0">
                <a:latin typeface="Franklin Gothic Medium" panose="020B0603020102020204" pitchFamily="34" charset="0"/>
              </a:rPr>
              <a:t>ERCIM EEIG hosted the European headquarters of W3C in January 2003</a:t>
            </a:r>
          </a:p>
          <a:p>
            <a:pPr>
              <a:lnSpc>
                <a:spcPct val="110000"/>
              </a:lnSpc>
              <a:spcBef>
                <a:spcPct val="50000"/>
              </a:spcBef>
            </a:pPr>
            <a:r>
              <a:rPr lang="en-GB" altLang="en-US" sz="2000" dirty="0">
                <a:latin typeface="Franklin Gothic Medium" panose="020B0603020102020204" pitchFamily="34" charset="0"/>
              </a:rPr>
              <a:t>Two of the European Chapters are currently based at ERCIM institutes, namely at FORTH (Greece) and SZTAKI (Hungary). </a:t>
            </a:r>
          </a:p>
          <a:p>
            <a:pPr>
              <a:lnSpc>
                <a:spcPct val="110000"/>
              </a:lnSpc>
              <a:spcBef>
                <a:spcPct val="50000"/>
              </a:spcBef>
            </a:pPr>
            <a:r>
              <a:rPr lang="en-GB" altLang="en-US" sz="2000" dirty="0">
                <a:latin typeface="Franklin Gothic Medium" panose="020B0603020102020204" pitchFamily="34" charset="0"/>
              </a:rPr>
              <a:t>Originally, W3C Offices were located at the ERCIM institutes CWI, </a:t>
            </a:r>
            <a:r>
              <a:rPr lang="en-GB" altLang="en-US" sz="2000" dirty="0" err="1">
                <a:latin typeface="Franklin Gothic Medium" panose="020B0603020102020204" pitchFamily="34" charset="0"/>
              </a:rPr>
              <a:t>Fraunhofer-Gesellschaft</a:t>
            </a:r>
            <a:r>
              <a:rPr lang="en-GB" altLang="en-US" sz="2000" dirty="0">
                <a:latin typeface="Franklin Gothic Medium" panose="020B0603020102020204" pitchFamily="34" charset="0"/>
              </a:rPr>
              <a:t>, FORTH, SZTAKI, CNR, RISE/SICS and STFC). </a:t>
            </a:r>
          </a:p>
          <a:p>
            <a:pPr>
              <a:lnSpc>
                <a:spcPct val="110000"/>
              </a:lnSpc>
              <a:spcBef>
                <a:spcPct val="50000"/>
              </a:spcBef>
            </a:pPr>
            <a:endParaRPr lang="en-GB" altLang="en-US" sz="2000" i="1" dirty="0">
              <a:latin typeface="Franklin Gothic Medium" panose="020B0603020102020204" pitchFamily="34" charset="0"/>
            </a:endParaRPr>
          </a:p>
        </p:txBody>
      </p:sp>
      <p:pic>
        <p:nvPicPr>
          <p:cNvPr id="23557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18413" y="914401"/>
            <a:ext cx="2824162" cy="430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ext Box 3"/>
          <p:cNvSpPr txBox="1">
            <a:spLocks noChangeArrowheads="1"/>
          </p:cNvSpPr>
          <p:nvPr/>
        </p:nvSpPr>
        <p:spPr bwMode="auto">
          <a:xfrm>
            <a:off x="2438400" y="1843088"/>
            <a:ext cx="7467600" cy="17954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00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188913" indent="-188913"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1363" indent="-266700"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spcBef>
                <a:spcPct val="30000"/>
              </a:spcBef>
            </a:pPr>
            <a:r>
              <a:rPr lang="en-GB" altLang="en-US" sz="1800" dirty="0">
                <a:latin typeface="Franklin Gothic Demi" panose="020B0703020102020204" pitchFamily="34" charset="0"/>
              </a:rPr>
              <a:t>Present Links with W3C</a:t>
            </a:r>
          </a:p>
          <a:p>
            <a:pPr>
              <a:spcBef>
                <a:spcPct val="30000"/>
              </a:spcBef>
              <a:buFontTx/>
              <a:buChar char="•"/>
            </a:pPr>
            <a:r>
              <a:rPr lang="en-GB" altLang="en-US" sz="1800" dirty="0">
                <a:latin typeface="Franklin Gothic Medium" panose="020B0603020102020204" pitchFamily="34" charset="0"/>
              </a:rPr>
              <a:t>ERCIM members involved in Internet/Web research</a:t>
            </a:r>
          </a:p>
          <a:p>
            <a:pPr>
              <a:spcBef>
                <a:spcPct val="30000"/>
              </a:spcBef>
              <a:buFontTx/>
              <a:buChar char="•"/>
            </a:pPr>
            <a:r>
              <a:rPr lang="en-GB" altLang="en-US" sz="1800" dirty="0">
                <a:latin typeface="Franklin Gothic Medium" panose="020B0603020102020204" pitchFamily="34" charset="0"/>
              </a:rPr>
              <a:t>Participation in W3C working groups</a:t>
            </a:r>
          </a:p>
          <a:p>
            <a:pPr>
              <a:spcBef>
                <a:spcPct val="30000"/>
              </a:spcBef>
              <a:buFontTx/>
              <a:buChar char="•"/>
            </a:pPr>
            <a:r>
              <a:rPr lang="en-GB" altLang="en-US" sz="1800" dirty="0">
                <a:latin typeface="Franklin Gothic Medium" panose="020B0603020102020204" pitchFamily="34" charset="0"/>
              </a:rPr>
              <a:t>Three ERCIM members host W3C Chapters</a:t>
            </a:r>
          </a:p>
          <a:p>
            <a:pPr>
              <a:spcBef>
                <a:spcPct val="30000"/>
              </a:spcBef>
              <a:buFontTx/>
              <a:buChar char="•"/>
            </a:pPr>
            <a:r>
              <a:rPr lang="en-GB" altLang="en-US" sz="1800" dirty="0">
                <a:latin typeface="Franklin Gothic Medium" panose="020B0603020102020204" pitchFamily="34" charset="0"/>
              </a:rPr>
              <a:t>Joint participation in EU projects.</a:t>
            </a:r>
          </a:p>
        </p:txBody>
      </p:sp>
      <p:sp>
        <p:nvSpPr>
          <p:cNvPr id="25603" name="Text Box 4"/>
          <p:cNvSpPr txBox="1">
            <a:spLocks noChangeArrowheads="1"/>
          </p:cNvSpPr>
          <p:nvPr/>
        </p:nvSpPr>
        <p:spPr bwMode="auto">
          <a:xfrm>
            <a:off x="2438400" y="3978276"/>
            <a:ext cx="7467600" cy="1954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00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188913" indent="-188913"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1363" indent="-266700"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spcBef>
                <a:spcPct val="30000"/>
              </a:spcBef>
            </a:pPr>
            <a:r>
              <a:rPr lang="en-GB" altLang="en-US" sz="1800" dirty="0">
                <a:latin typeface="Franklin Gothic Demi" panose="020B0703020102020204" pitchFamily="34" charset="0"/>
              </a:rPr>
              <a:t>Potential for the Future</a:t>
            </a:r>
            <a:endParaRPr lang="en-GB" altLang="en-US" sz="2000" dirty="0">
              <a:latin typeface="Franklin Gothic Demi" panose="020B0703020102020204" pitchFamily="34" charset="0"/>
            </a:endParaRPr>
          </a:p>
          <a:p>
            <a:pPr>
              <a:spcBef>
                <a:spcPct val="30000"/>
              </a:spcBef>
              <a:buFontTx/>
              <a:buChar char="•"/>
            </a:pPr>
            <a:r>
              <a:rPr lang="en-GB" altLang="en-US" sz="1600" dirty="0">
                <a:latin typeface="Franklin Gothic Medium" panose="020B0603020102020204" pitchFamily="34" charset="0"/>
              </a:rPr>
              <a:t>ERCIM: research in Web technologies</a:t>
            </a:r>
          </a:p>
          <a:p>
            <a:pPr>
              <a:spcBef>
                <a:spcPct val="30000"/>
              </a:spcBef>
              <a:buFontTx/>
              <a:buChar char="•"/>
            </a:pPr>
            <a:r>
              <a:rPr lang="en-GB" altLang="en-US" sz="1600" dirty="0">
                <a:latin typeface="Franklin Gothic Medium" panose="020B0603020102020204" pitchFamily="34" charset="0"/>
              </a:rPr>
              <a:t>W3C: </a:t>
            </a:r>
            <a:r>
              <a:rPr lang="en-US" altLang="en-US" sz="1600" dirty="0">
                <a:latin typeface="Franklin Gothic Medium" panose="020B0603020102020204" pitchFamily="34" charset="0"/>
              </a:rPr>
              <a:t>technology transfer and Web standards adoption by EU industry</a:t>
            </a:r>
            <a:endParaRPr lang="en-GB" altLang="en-US" sz="1600" dirty="0">
              <a:latin typeface="Franklin Gothic Medium" panose="020B0603020102020204" pitchFamily="34" charset="0"/>
            </a:endParaRPr>
          </a:p>
          <a:p>
            <a:pPr>
              <a:spcBef>
                <a:spcPct val="30000"/>
              </a:spcBef>
              <a:buFontTx/>
              <a:buChar char="•"/>
            </a:pPr>
            <a:r>
              <a:rPr lang="en-GB" altLang="en-US" sz="1600" dirty="0">
                <a:latin typeface="Franklin Gothic Medium" panose="020B0603020102020204" pitchFamily="34" charset="0"/>
              </a:rPr>
              <a:t>Broader base in Europe for W3C</a:t>
            </a:r>
          </a:p>
          <a:p>
            <a:pPr>
              <a:spcBef>
                <a:spcPct val="30000"/>
              </a:spcBef>
              <a:buFontTx/>
              <a:buChar char="•"/>
            </a:pPr>
            <a:r>
              <a:rPr lang="en-GB" altLang="en-US" sz="1600" dirty="0">
                <a:latin typeface="Franklin Gothic Medium" panose="020B0603020102020204" pitchFamily="34" charset="0"/>
              </a:rPr>
              <a:t>Increased European participation in  Web standardisation</a:t>
            </a:r>
          </a:p>
          <a:p>
            <a:pPr>
              <a:spcBef>
                <a:spcPct val="30000"/>
              </a:spcBef>
              <a:buFontTx/>
              <a:buChar char="•"/>
            </a:pPr>
            <a:r>
              <a:rPr lang="en-GB" altLang="en-US" sz="1600" dirty="0">
                <a:latin typeface="Franklin Gothic Medium" panose="020B0603020102020204" pitchFamily="34" charset="0"/>
              </a:rPr>
              <a:t>W3C – ERCIM joint Horizon Europe projects.</a:t>
            </a:r>
          </a:p>
        </p:txBody>
      </p:sp>
      <p:pic>
        <p:nvPicPr>
          <p:cNvPr id="25604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18413" y="914401"/>
            <a:ext cx="2824162" cy="430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3"/>
          <p:cNvSpPr>
            <a:spLocks noChangeArrowheads="1"/>
          </p:cNvSpPr>
          <p:nvPr/>
        </p:nvSpPr>
        <p:spPr bwMode="auto">
          <a:xfrm>
            <a:off x="2286000" y="1752600"/>
            <a:ext cx="7772400" cy="487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ctr"/>
            <a:endParaRPr lang="en-GB" altLang="en-US"/>
          </a:p>
        </p:txBody>
      </p:sp>
      <p:sp>
        <p:nvSpPr>
          <p:cNvPr id="27651" name="Text Box 5"/>
          <p:cNvSpPr txBox="1">
            <a:spLocks noChangeArrowheads="1"/>
          </p:cNvSpPr>
          <p:nvPr/>
        </p:nvSpPr>
        <p:spPr bwMode="auto">
          <a:xfrm>
            <a:off x="2057400" y="2743201"/>
            <a:ext cx="7848600" cy="1190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endParaRPr lang="en-GB" altLang="en-US" sz="2400">
              <a:latin typeface="Helvetica" panose="020B0604020202020204" pitchFamily="34" charset="0"/>
            </a:endParaRPr>
          </a:p>
          <a:p>
            <a:pPr>
              <a:lnSpc>
                <a:spcPct val="80000"/>
              </a:lnSpc>
            </a:pPr>
            <a:endParaRPr lang="en-GB" altLang="en-US" sz="2000">
              <a:latin typeface="Helvetica" panose="020B0604020202020204" pitchFamily="34" charset="0"/>
            </a:endParaRPr>
          </a:p>
          <a:p>
            <a:pPr>
              <a:lnSpc>
                <a:spcPct val="80000"/>
              </a:lnSpc>
            </a:pPr>
            <a:endParaRPr lang="en-GB" altLang="en-US" sz="2000">
              <a:latin typeface="Helvetica" panose="020B0604020202020204" pitchFamily="34" charset="0"/>
            </a:endParaRPr>
          </a:p>
          <a:p>
            <a:pPr>
              <a:lnSpc>
                <a:spcPct val="80000"/>
              </a:lnSpc>
            </a:pPr>
            <a:endParaRPr lang="en-GB" altLang="en-US" sz="2000">
              <a:latin typeface="Helvetica" panose="020B0604020202020204" pitchFamily="34" charset="0"/>
            </a:endParaRPr>
          </a:p>
        </p:txBody>
      </p:sp>
      <p:sp>
        <p:nvSpPr>
          <p:cNvPr id="27652" name="Text Box 7"/>
          <p:cNvSpPr txBox="1">
            <a:spLocks noChangeArrowheads="1"/>
          </p:cNvSpPr>
          <p:nvPr/>
        </p:nvSpPr>
        <p:spPr bwMode="auto">
          <a:xfrm>
            <a:off x="2133600" y="1857376"/>
            <a:ext cx="7696200" cy="2441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00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661988" indent="-187325"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lnSpc>
                <a:spcPct val="110000"/>
              </a:lnSpc>
              <a:spcBef>
                <a:spcPct val="50000"/>
              </a:spcBef>
            </a:pPr>
            <a:r>
              <a:rPr lang="en-GB" altLang="en-US" sz="2800" dirty="0">
                <a:latin typeface="Franklin Gothic Demi" panose="020B0703020102020204" pitchFamily="34" charset="0"/>
              </a:rPr>
              <a:t>ERCIM participates in research projects </a:t>
            </a:r>
            <a:br>
              <a:rPr lang="en-GB" altLang="en-US" sz="2800" dirty="0">
                <a:latin typeface="Franklin Gothic Demi" panose="020B0703020102020204" pitchFamily="34" charset="0"/>
              </a:rPr>
            </a:br>
            <a:r>
              <a:rPr lang="en-GB" altLang="en-US" sz="2800" dirty="0">
                <a:latin typeface="Franklin Gothic Demi" panose="020B0703020102020204" pitchFamily="34" charset="0"/>
              </a:rPr>
              <a:t>as coordinator or partner</a:t>
            </a:r>
          </a:p>
          <a:p>
            <a:pPr>
              <a:lnSpc>
                <a:spcPct val="0"/>
              </a:lnSpc>
              <a:spcBef>
                <a:spcPct val="50000"/>
              </a:spcBef>
            </a:pPr>
            <a:endParaRPr lang="en-GB" altLang="en-US" sz="2800" dirty="0">
              <a:latin typeface="Franklin Gothic Demi" panose="020B0703020102020204" pitchFamily="34" charset="0"/>
            </a:endParaRPr>
          </a:p>
          <a:p>
            <a:pPr>
              <a:lnSpc>
                <a:spcPct val="110000"/>
              </a:lnSpc>
              <a:spcBef>
                <a:spcPct val="50000"/>
              </a:spcBef>
            </a:pPr>
            <a:r>
              <a:rPr lang="en-GB" altLang="en-US" sz="2400" dirty="0">
                <a:solidFill>
                  <a:srgbClr val="D0200E"/>
                </a:solidFill>
                <a:latin typeface="Franklin Gothic Medium" panose="020B0603020102020204" pitchFamily="34" charset="0"/>
              </a:rPr>
              <a:t>Scientific activities</a:t>
            </a:r>
            <a:r>
              <a:rPr lang="en-GB" altLang="en-US" sz="2400" dirty="0">
                <a:latin typeface="Franklin Gothic Medium" panose="020B0603020102020204" pitchFamily="34" charset="0"/>
              </a:rPr>
              <a:t>: carried out by ERCIM members</a:t>
            </a:r>
          </a:p>
          <a:p>
            <a:pPr>
              <a:lnSpc>
                <a:spcPct val="110000"/>
              </a:lnSpc>
              <a:spcBef>
                <a:spcPct val="50000"/>
              </a:spcBef>
            </a:pPr>
            <a:r>
              <a:rPr lang="en-GB" altLang="en-US" sz="2400" dirty="0">
                <a:solidFill>
                  <a:srgbClr val="D0200E"/>
                </a:solidFill>
                <a:latin typeface="Franklin Gothic Medium" panose="020B0603020102020204" pitchFamily="34" charset="0"/>
              </a:rPr>
              <a:t>Administrative tasks</a:t>
            </a:r>
            <a:r>
              <a:rPr lang="en-GB" altLang="en-US" sz="2400" dirty="0">
                <a:latin typeface="Franklin Gothic Medium" panose="020B0603020102020204" pitchFamily="34" charset="0"/>
              </a:rPr>
              <a:t>: carried out by the ERCIM office.</a:t>
            </a:r>
          </a:p>
        </p:txBody>
      </p:sp>
      <p:sp>
        <p:nvSpPr>
          <p:cNvPr id="27653" name="Text Box 12"/>
          <p:cNvSpPr txBox="1">
            <a:spLocks noChangeArrowheads="1"/>
          </p:cNvSpPr>
          <p:nvPr/>
        </p:nvSpPr>
        <p:spPr bwMode="auto">
          <a:xfrm>
            <a:off x="4746625" y="152401"/>
            <a:ext cx="4237038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r">
              <a:spcBef>
                <a:spcPct val="50000"/>
              </a:spcBef>
            </a:pPr>
            <a:r>
              <a:rPr lang="en-GB" altLang="en-US" sz="2800" b="1">
                <a:solidFill>
                  <a:srgbClr val="D0200E"/>
                </a:solidFill>
                <a:latin typeface="Franklin Gothic Medium" panose="020B0603020102020204" pitchFamily="34" charset="0"/>
              </a:rPr>
              <a:t>Science coordination</a:t>
            </a:r>
          </a:p>
        </p:txBody>
      </p:sp>
      <p:sp>
        <p:nvSpPr>
          <p:cNvPr id="27654" name="Text Box 12"/>
          <p:cNvSpPr txBox="1">
            <a:spLocks noChangeArrowheads="1"/>
          </p:cNvSpPr>
          <p:nvPr/>
        </p:nvSpPr>
        <p:spPr bwMode="auto">
          <a:xfrm>
            <a:off x="5638801" y="671513"/>
            <a:ext cx="3344863" cy="400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r">
              <a:spcBef>
                <a:spcPct val="50000"/>
              </a:spcBef>
            </a:pPr>
            <a:r>
              <a:rPr lang="en-GB" altLang="en-US" sz="2000" b="1">
                <a:solidFill>
                  <a:srgbClr val="D0200E"/>
                </a:solidFill>
                <a:latin typeface="Franklin Gothic Medium" panose="020B0603020102020204" pitchFamily="34" charset="0"/>
              </a:rPr>
              <a:t>Research Projects</a:t>
            </a:r>
          </a:p>
        </p:txBody>
      </p:sp>
      <p:sp>
        <p:nvSpPr>
          <p:cNvPr id="27655" name="TextBox 1"/>
          <p:cNvSpPr txBox="1">
            <a:spLocks noChangeArrowheads="1"/>
          </p:cNvSpPr>
          <p:nvPr/>
        </p:nvSpPr>
        <p:spPr bwMode="auto">
          <a:xfrm>
            <a:off x="2963863" y="4657725"/>
            <a:ext cx="5935662" cy="1385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ctr"/>
            <a:r>
              <a:rPr lang="en-GB" altLang="en-US" sz="2800" dirty="0">
                <a:latin typeface="Franklin Gothic Book" panose="020B0503020102020204" pitchFamily="34" charset="0"/>
                <a:cs typeface="Helvetica" panose="020B0604020202020204" pitchFamily="34" charset="0"/>
              </a:rPr>
              <a:t>Through ERCIM, our member institutes have participated in more than 120 EU-funded projects</a:t>
            </a:r>
          </a:p>
        </p:txBody>
      </p:sp>
    </p:spTree>
  </p:cSld>
  <p:clrMapOvr>
    <a:masterClrMapping/>
  </p:clrMapOvr>
  <p:transition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ChangeArrowheads="1"/>
          </p:cNvSpPr>
          <p:nvPr/>
        </p:nvSpPr>
        <p:spPr bwMode="auto">
          <a:xfrm>
            <a:off x="1470660" y="1847216"/>
            <a:ext cx="8027353" cy="39880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tabLst>
                <a:tab pos="766763" algn="l"/>
              </a:tabLs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tabLst>
                <a:tab pos="766763" algn="l"/>
              </a:tabLs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tabLst>
                <a:tab pos="766763" algn="l"/>
              </a:tabLs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tabLst>
                <a:tab pos="766763" algn="l"/>
              </a:tabLs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tabLst>
                <a:tab pos="766763" algn="l"/>
              </a:tabLs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766763" algn="l"/>
              </a:tabLs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766763" algn="l"/>
              </a:tabLs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766763" algn="l"/>
              </a:tabLs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766763" algn="l"/>
              </a:tabLs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lnSpc>
                <a:spcPct val="110000"/>
              </a:lnSpc>
            </a:pPr>
            <a:r>
              <a:rPr lang="en-GB" altLang="en-US" sz="2400" dirty="0">
                <a:solidFill>
                  <a:srgbClr val="D0200E"/>
                </a:solidFill>
                <a:latin typeface="Franklin Gothic Demi" panose="020B0703020102020204" pitchFamily="34" charset="0"/>
              </a:rPr>
              <a:t>Current/recent projects include:</a:t>
            </a:r>
          </a:p>
          <a:p>
            <a:pPr marL="342900" indent="-342900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GB" altLang="en-US" sz="2000" dirty="0">
                <a:latin typeface="Helvetica" panose="020B0604020202020204" pitchFamily="34" charset="0"/>
              </a:rPr>
              <a:t>NEPHELE - Future European platforms for the Edge -A lightweight software stack and synergetic meta-orchestration framework for the next generation compute continuum</a:t>
            </a:r>
          </a:p>
          <a:p>
            <a:pPr marL="342900" indent="-342900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GB" altLang="en-US" sz="2000" dirty="0">
                <a:latin typeface="Helvetica" panose="020B0604020202020204" pitchFamily="34" charset="0"/>
              </a:rPr>
              <a:t>SMARTEDGE - Semantic Low-code Programming Tools for Edge Intelligence</a:t>
            </a:r>
          </a:p>
          <a:p>
            <a:pPr marL="342900" indent="-342900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GB" altLang="en-US" sz="2000" dirty="0">
                <a:latin typeface="Helvetica" panose="020B0604020202020204" pitchFamily="34" charset="0"/>
              </a:rPr>
              <a:t>GLACIATION – Using </a:t>
            </a:r>
            <a:r>
              <a:rPr lang="en-US" altLang="en-US" sz="2000" dirty="0">
                <a:latin typeface="Helvetica" panose="020B0604020202020204" pitchFamily="34" charset="0"/>
              </a:rPr>
              <a:t>emerging digital technologies to provide services for green and privacy preserving data operations across the edge-to-cloud architecture. </a:t>
            </a:r>
            <a:endParaRPr lang="en-GB" altLang="en-US" sz="2000" dirty="0">
              <a:latin typeface="Helvetica" panose="020B0604020202020204" pitchFamily="34" charset="0"/>
            </a:endParaRPr>
          </a:p>
          <a:p>
            <a:pPr>
              <a:lnSpc>
                <a:spcPct val="110000"/>
              </a:lnSpc>
            </a:pPr>
            <a:endParaRPr lang="fr-FR" altLang="en-US" sz="2400" dirty="0">
              <a:latin typeface="Helvetica" panose="020B0604020202020204" pitchFamily="34" charset="0"/>
            </a:endParaRPr>
          </a:p>
          <a:p>
            <a:pPr>
              <a:lnSpc>
                <a:spcPct val="110000"/>
              </a:lnSpc>
            </a:pPr>
            <a:r>
              <a:rPr lang="en-GB" altLang="en-US" sz="2400" dirty="0">
                <a:latin typeface="Helvetica" panose="020B0604020202020204" pitchFamily="34" charset="0"/>
              </a:rPr>
              <a:t>See https://www.ercim.eu/activity/projects</a:t>
            </a:r>
          </a:p>
        </p:txBody>
      </p:sp>
      <p:sp>
        <p:nvSpPr>
          <p:cNvPr id="29699" name="Text Box 12"/>
          <p:cNvSpPr txBox="1">
            <a:spLocks noChangeArrowheads="1"/>
          </p:cNvSpPr>
          <p:nvPr/>
        </p:nvSpPr>
        <p:spPr bwMode="auto">
          <a:xfrm>
            <a:off x="4757738" y="152401"/>
            <a:ext cx="4214812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r">
              <a:spcBef>
                <a:spcPct val="50000"/>
              </a:spcBef>
            </a:pPr>
            <a:r>
              <a:rPr lang="en-GB" altLang="en-US" sz="2800" b="1">
                <a:solidFill>
                  <a:srgbClr val="D0200E"/>
                </a:solidFill>
                <a:latin typeface="Franklin Gothic Medium" panose="020B0603020102020204" pitchFamily="34" charset="0"/>
              </a:rPr>
              <a:t>Science coordination</a:t>
            </a:r>
          </a:p>
        </p:txBody>
      </p:sp>
      <p:sp>
        <p:nvSpPr>
          <p:cNvPr id="29700" name="Text Box 12"/>
          <p:cNvSpPr txBox="1">
            <a:spLocks noChangeArrowheads="1"/>
          </p:cNvSpPr>
          <p:nvPr/>
        </p:nvSpPr>
        <p:spPr bwMode="auto">
          <a:xfrm>
            <a:off x="5638800" y="671513"/>
            <a:ext cx="3333750" cy="400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r">
              <a:spcBef>
                <a:spcPct val="50000"/>
              </a:spcBef>
            </a:pPr>
            <a:r>
              <a:rPr lang="en-GB" altLang="en-US" sz="2000" b="1">
                <a:solidFill>
                  <a:srgbClr val="D0200E"/>
                </a:solidFill>
                <a:latin typeface="Franklin Gothic Medium" panose="020B0603020102020204" pitchFamily="34" charset="0"/>
              </a:rPr>
              <a:t>Research Projects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2317CF5-0A2D-1F7E-0FF8-31D18BB78FB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>
            <a:extLst>
              <a:ext uri="{FF2B5EF4-FFF2-40B4-BE49-F238E27FC236}">
                <a16:creationId xmlns:a16="http://schemas.microsoft.com/office/drawing/2014/main" id="{28D2A861-5499-EFED-8C03-E73CE1D95A6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78637" y="2179812"/>
            <a:ext cx="3479102" cy="37179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tabLst>
                <a:tab pos="766763" algn="l"/>
              </a:tabLs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tabLst>
                <a:tab pos="766763" algn="l"/>
              </a:tabLs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tabLst>
                <a:tab pos="766763" algn="l"/>
              </a:tabLs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tabLst>
                <a:tab pos="766763" algn="l"/>
              </a:tabLs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tabLst>
                <a:tab pos="766763" algn="l"/>
              </a:tabLs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766763" algn="l"/>
              </a:tabLs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766763" algn="l"/>
              </a:tabLs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766763" algn="l"/>
              </a:tabLs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766763" algn="l"/>
              </a:tabLs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lnSpc>
                <a:spcPct val="110000"/>
              </a:lnSpc>
            </a:pPr>
            <a:r>
              <a:rPr lang="en-GB" altLang="en-US" sz="2400" dirty="0">
                <a:solidFill>
                  <a:srgbClr val="D0200E"/>
                </a:solidFill>
                <a:latin typeface="Franklin Gothic Demi" panose="020B0703020102020204" pitchFamily="34" charset="0"/>
              </a:rPr>
              <a:t>Latest reports: </a:t>
            </a:r>
          </a:p>
          <a:p>
            <a:pPr>
              <a:lnSpc>
                <a:spcPct val="110000"/>
              </a:lnSpc>
            </a:pPr>
            <a:endParaRPr lang="en-GB" altLang="en-US" sz="2400" dirty="0">
              <a:solidFill>
                <a:srgbClr val="D0200E"/>
              </a:solidFill>
              <a:latin typeface="Franklin Gothic Demi" panose="020B0703020102020204" pitchFamily="34" charset="0"/>
            </a:endParaRPr>
          </a:p>
          <a:p>
            <a:pPr marL="342900" indent="-342900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GB" altLang="en-US" sz="2000" dirty="0">
                <a:latin typeface="Franklin Gothic Book" panose="020B0503020102020204" pitchFamily="34" charset="0"/>
              </a:rPr>
              <a:t>Towards a Shared AI Strategy for European Digital Science Institutes and Organisations</a:t>
            </a:r>
          </a:p>
          <a:p>
            <a:pPr marL="342900" indent="-342900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US" altLang="en-US" sz="2000" dirty="0">
                <a:latin typeface="Franklin Gothic Book" panose="020B0503020102020204" pitchFamily="34" charset="0"/>
              </a:rPr>
              <a:t>Reports from the joint JST/ERCIM Workshop</a:t>
            </a:r>
          </a:p>
          <a:p>
            <a:pPr>
              <a:lnSpc>
                <a:spcPct val="110000"/>
              </a:lnSpc>
            </a:pPr>
            <a:endParaRPr lang="en-GB" altLang="en-US" sz="2400" dirty="0">
              <a:latin typeface="Franklin Gothic Book" panose="020B0503020102020204" pitchFamily="34" charset="0"/>
            </a:endParaRPr>
          </a:p>
          <a:p>
            <a:pPr>
              <a:lnSpc>
                <a:spcPct val="110000"/>
              </a:lnSpc>
            </a:pPr>
            <a:endParaRPr lang="en-US" altLang="en-US" sz="2400" dirty="0">
              <a:solidFill>
                <a:srgbClr val="D0200E"/>
              </a:solidFill>
              <a:latin typeface="Franklin Gothic Demi" panose="020B0703020102020204" pitchFamily="34" charset="0"/>
            </a:endParaRPr>
          </a:p>
        </p:txBody>
      </p:sp>
      <p:sp>
        <p:nvSpPr>
          <p:cNvPr id="29699" name="Text Box 12">
            <a:extLst>
              <a:ext uri="{FF2B5EF4-FFF2-40B4-BE49-F238E27FC236}">
                <a16:creationId xmlns:a16="http://schemas.microsoft.com/office/drawing/2014/main" id="{F4480BDC-F7CF-1524-9851-F26645DB672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57738" y="152401"/>
            <a:ext cx="4214812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r">
              <a:spcBef>
                <a:spcPct val="50000"/>
              </a:spcBef>
            </a:pPr>
            <a:r>
              <a:rPr lang="en-GB" altLang="en-US" sz="2800" b="1">
                <a:solidFill>
                  <a:srgbClr val="D0200E"/>
                </a:solidFill>
                <a:latin typeface="Franklin Gothic Medium" panose="020B0603020102020204" pitchFamily="34" charset="0"/>
              </a:rPr>
              <a:t>Science coordination</a:t>
            </a:r>
          </a:p>
        </p:txBody>
      </p:sp>
      <p:sp>
        <p:nvSpPr>
          <p:cNvPr id="29700" name="Text Box 12">
            <a:extLst>
              <a:ext uri="{FF2B5EF4-FFF2-40B4-BE49-F238E27FC236}">
                <a16:creationId xmlns:a16="http://schemas.microsoft.com/office/drawing/2014/main" id="{4AF734FF-05BA-1A1F-F23E-B1D0B57FECF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38800" y="671513"/>
            <a:ext cx="3333750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r">
              <a:spcBef>
                <a:spcPct val="50000"/>
              </a:spcBef>
            </a:pPr>
            <a:r>
              <a:rPr lang="en-GB" altLang="en-US" sz="2000" b="1" dirty="0">
                <a:solidFill>
                  <a:srgbClr val="D0200E"/>
                </a:solidFill>
                <a:latin typeface="Franklin Gothic Medium" panose="020B0603020102020204" pitchFamily="34" charset="0"/>
              </a:rPr>
              <a:t>Visionary events and strategic report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E7CA226A-58B6-FB79-28B2-69BD98C697BE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30901" y="1675961"/>
            <a:ext cx="3023806" cy="4318156"/>
          </a:xfrm>
          <a:prstGeom prst="rect">
            <a:avLst/>
          </a:prstGeom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348340639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AutoShape 12"/>
          <p:cNvSpPr>
            <a:spLocks noChangeArrowheads="1"/>
          </p:cNvSpPr>
          <p:nvPr/>
        </p:nvSpPr>
        <p:spPr bwMode="auto">
          <a:xfrm>
            <a:off x="1684020" y="2390776"/>
            <a:ext cx="4488181" cy="2347913"/>
          </a:xfrm>
          <a:prstGeom prst="roundRect">
            <a:avLst>
              <a:gd name="adj" fmla="val 5417"/>
            </a:avLst>
          </a:prstGeom>
          <a:solidFill>
            <a:srgbClr val="D0200E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ctr"/>
            <a:endParaRPr lang="en-GB" altLang="en-US"/>
          </a:p>
        </p:txBody>
      </p:sp>
      <p:sp>
        <p:nvSpPr>
          <p:cNvPr id="31747" name="Rectangle 2"/>
          <p:cNvSpPr>
            <a:spLocks noChangeArrowheads="1"/>
          </p:cNvSpPr>
          <p:nvPr/>
        </p:nvSpPr>
        <p:spPr bwMode="auto">
          <a:xfrm>
            <a:off x="1950720" y="2692401"/>
            <a:ext cx="4221480" cy="1878013"/>
          </a:xfrm>
          <a:prstGeom prst="rect">
            <a:avLst/>
          </a:prstGeom>
          <a:solidFill>
            <a:srgbClr val="D0200E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/>
          <a:lstStyle>
            <a:lvl1pPr marL="188913" indent="-188913"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566738" indent="-187325"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85863" indent="-228600"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4963" indent="-228600"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lnSpc>
                <a:spcPct val="110000"/>
              </a:lnSpc>
              <a:buFont typeface="Wingdings" panose="05000000000000000000" pitchFamily="2" charset="2"/>
              <a:buChar char="q"/>
            </a:pPr>
            <a:r>
              <a:rPr lang="en-GB" altLang="en-US" sz="1400" dirty="0">
                <a:solidFill>
                  <a:schemeClr val="bg1"/>
                </a:solidFill>
                <a:latin typeface="Franklin Gothic Medium" panose="020B0603020102020204" pitchFamily="34" charset="0"/>
              </a:rPr>
              <a:t>Computational and Methodological Statistics</a:t>
            </a:r>
          </a:p>
          <a:p>
            <a:pPr>
              <a:lnSpc>
                <a:spcPct val="110000"/>
              </a:lnSpc>
              <a:buFont typeface="Wingdings" panose="05000000000000000000" pitchFamily="2" charset="2"/>
              <a:buChar char="q"/>
            </a:pPr>
            <a:r>
              <a:rPr lang="en-GB" altLang="en-US" sz="1400" dirty="0">
                <a:solidFill>
                  <a:schemeClr val="bg1"/>
                </a:solidFill>
                <a:latin typeface="Franklin Gothic Medium" panose="020B0603020102020204" pitchFamily="34" charset="0"/>
              </a:rPr>
              <a:t>Dependable Software-Intensive Embedded Systems</a:t>
            </a:r>
          </a:p>
          <a:p>
            <a:pPr>
              <a:lnSpc>
                <a:spcPct val="110000"/>
              </a:lnSpc>
              <a:buFont typeface="Wingdings" panose="05000000000000000000" pitchFamily="2" charset="2"/>
              <a:buChar char="q"/>
            </a:pPr>
            <a:r>
              <a:rPr lang="en-GB" altLang="en-US" sz="1400" dirty="0">
                <a:solidFill>
                  <a:schemeClr val="bg1"/>
                </a:solidFill>
                <a:latin typeface="Franklin Gothic Medium" panose="020B0603020102020204" pitchFamily="34" charset="0"/>
              </a:rPr>
              <a:t>Ethics – Beyond Compliance</a:t>
            </a:r>
          </a:p>
          <a:p>
            <a:pPr>
              <a:lnSpc>
                <a:spcPct val="110000"/>
              </a:lnSpc>
              <a:buFont typeface="Wingdings" panose="05000000000000000000" pitchFamily="2" charset="2"/>
              <a:buChar char="q"/>
            </a:pPr>
            <a:r>
              <a:rPr lang="en-GB" altLang="en-US" sz="1400" dirty="0">
                <a:solidFill>
                  <a:schemeClr val="bg1"/>
                </a:solidFill>
                <a:latin typeface="Franklin Gothic Medium" panose="020B0603020102020204" pitchFamily="34" charset="0"/>
              </a:rPr>
              <a:t>Formal Methods for Industrial Critical Systems</a:t>
            </a:r>
          </a:p>
          <a:p>
            <a:pPr>
              <a:lnSpc>
                <a:spcPct val="110000"/>
              </a:lnSpc>
              <a:buFont typeface="Wingdings" panose="05000000000000000000" pitchFamily="2" charset="2"/>
              <a:buChar char="q"/>
            </a:pPr>
            <a:r>
              <a:rPr lang="en-GB" altLang="en-US" sz="1400" dirty="0">
                <a:solidFill>
                  <a:schemeClr val="bg1"/>
                </a:solidFill>
                <a:latin typeface="Franklin Gothic Medium" panose="020B0603020102020204" pitchFamily="34" charset="0"/>
              </a:rPr>
              <a:t>Image and Video Understanding (MUSCLE)</a:t>
            </a:r>
          </a:p>
          <a:p>
            <a:pPr>
              <a:lnSpc>
                <a:spcPct val="110000"/>
              </a:lnSpc>
              <a:buFont typeface="Wingdings" panose="05000000000000000000" pitchFamily="2" charset="2"/>
              <a:buChar char="q"/>
            </a:pPr>
            <a:r>
              <a:rPr lang="en-GB" altLang="en-US" sz="1400" dirty="0">
                <a:solidFill>
                  <a:schemeClr val="bg1"/>
                </a:solidFill>
                <a:latin typeface="Franklin Gothic Medium" panose="020B0603020102020204" pitchFamily="34" charset="0"/>
              </a:rPr>
              <a:t>Security and Trust Management</a:t>
            </a:r>
          </a:p>
        </p:txBody>
      </p:sp>
      <p:sp>
        <p:nvSpPr>
          <p:cNvPr id="31748" name="Rectangle 5"/>
          <p:cNvSpPr>
            <a:spLocks noChangeArrowheads="1"/>
          </p:cNvSpPr>
          <p:nvPr/>
        </p:nvSpPr>
        <p:spPr bwMode="auto">
          <a:xfrm>
            <a:off x="5791200" y="2667000"/>
            <a:ext cx="4191000" cy="3886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/>
          <a:lstStyle>
            <a:lvl1pPr marL="342900" indent="-342900"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lvl="1">
              <a:buFontTx/>
              <a:buChar char="•"/>
            </a:pPr>
            <a:endParaRPr lang="en-GB" altLang="en-US" sz="2400"/>
          </a:p>
        </p:txBody>
      </p:sp>
      <p:sp>
        <p:nvSpPr>
          <p:cNvPr id="31749" name="Text Box 7"/>
          <p:cNvSpPr txBox="1">
            <a:spLocks noChangeArrowheads="1"/>
          </p:cNvSpPr>
          <p:nvPr/>
        </p:nvSpPr>
        <p:spPr bwMode="auto">
          <a:xfrm>
            <a:off x="6553200" y="2073275"/>
            <a:ext cx="3429000" cy="33055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188913" indent="-188913"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lnSpc>
                <a:spcPct val="90000"/>
              </a:lnSpc>
              <a:spcBef>
                <a:spcPct val="50000"/>
              </a:spcBef>
              <a:buFontTx/>
              <a:buChar char="•"/>
            </a:pPr>
            <a:r>
              <a:rPr lang="en-GB" altLang="en-US" sz="2400">
                <a:latin typeface="Franklin Gothic Medium" panose="020B0603020102020204" pitchFamily="34" charset="0"/>
              </a:rPr>
              <a:t>Organise workshops</a:t>
            </a:r>
          </a:p>
          <a:p>
            <a:pPr>
              <a:lnSpc>
                <a:spcPct val="90000"/>
              </a:lnSpc>
              <a:spcBef>
                <a:spcPct val="50000"/>
              </a:spcBef>
              <a:buFontTx/>
              <a:buChar char="•"/>
            </a:pPr>
            <a:r>
              <a:rPr lang="en-GB" altLang="en-US" sz="2400">
                <a:latin typeface="Franklin Gothic Medium" panose="020B0603020102020204" pitchFamily="34" charset="0"/>
              </a:rPr>
              <a:t>Prepare common projects </a:t>
            </a:r>
          </a:p>
          <a:p>
            <a:pPr>
              <a:lnSpc>
                <a:spcPct val="90000"/>
              </a:lnSpc>
              <a:spcBef>
                <a:spcPct val="50000"/>
              </a:spcBef>
              <a:buFontTx/>
              <a:buChar char="•"/>
            </a:pPr>
            <a:r>
              <a:rPr lang="en-GB" altLang="en-US" sz="2400">
                <a:latin typeface="Franklin Gothic Medium" panose="020B0603020102020204" pitchFamily="34" charset="0"/>
              </a:rPr>
              <a:t>Receive fellows from ERCIM’s fellowship programme</a:t>
            </a:r>
          </a:p>
          <a:p>
            <a:pPr>
              <a:lnSpc>
                <a:spcPct val="90000"/>
              </a:lnSpc>
              <a:spcBef>
                <a:spcPct val="50000"/>
              </a:spcBef>
              <a:buFontTx/>
              <a:buChar char="•"/>
            </a:pPr>
            <a:r>
              <a:rPr lang="en-GB" altLang="en-US" sz="2400">
                <a:latin typeface="Franklin Gothic Medium" panose="020B0603020102020204" pitchFamily="34" charset="0"/>
              </a:rPr>
              <a:t>Are entitled to financial support</a:t>
            </a:r>
          </a:p>
        </p:txBody>
      </p:sp>
      <p:sp>
        <p:nvSpPr>
          <p:cNvPr id="31750" name="Text Box 12"/>
          <p:cNvSpPr txBox="1">
            <a:spLocks noChangeArrowheads="1"/>
          </p:cNvSpPr>
          <p:nvPr/>
        </p:nvSpPr>
        <p:spPr bwMode="auto">
          <a:xfrm>
            <a:off x="4902200" y="152401"/>
            <a:ext cx="4059238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r">
              <a:spcBef>
                <a:spcPct val="50000"/>
              </a:spcBef>
            </a:pPr>
            <a:r>
              <a:rPr lang="en-GB" altLang="en-US" sz="2800" b="1">
                <a:solidFill>
                  <a:srgbClr val="D0200E"/>
                </a:solidFill>
                <a:latin typeface="Franklin Gothic Medium" panose="020B0603020102020204" pitchFamily="34" charset="0"/>
              </a:rPr>
              <a:t>Science coordination</a:t>
            </a:r>
          </a:p>
        </p:txBody>
      </p:sp>
      <p:sp>
        <p:nvSpPr>
          <p:cNvPr id="31751" name="Text Box 12"/>
          <p:cNvSpPr txBox="1">
            <a:spLocks noChangeArrowheads="1"/>
          </p:cNvSpPr>
          <p:nvPr/>
        </p:nvSpPr>
        <p:spPr bwMode="auto">
          <a:xfrm>
            <a:off x="5638800" y="671513"/>
            <a:ext cx="3322638" cy="400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r">
              <a:spcBef>
                <a:spcPct val="50000"/>
              </a:spcBef>
            </a:pPr>
            <a:r>
              <a:rPr lang="en-GB" altLang="en-US" sz="2000" b="1">
                <a:solidFill>
                  <a:srgbClr val="D0200E"/>
                </a:solidFill>
                <a:latin typeface="Franklin Gothic Medium" panose="020B0603020102020204" pitchFamily="34" charset="0"/>
              </a:rPr>
              <a:t>Working Groups</a:t>
            </a:r>
          </a:p>
        </p:txBody>
      </p:sp>
    </p:spTree>
  </p:cSld>
  <p:clrMapOvr>
    <a:masterClrMapping/>
  </p:clrMapOvr>
  <p:transition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AutoShape 12"/>
          <p:cNvSpPr>
            <a:spLocks noChangeArrowheads="1"/>
          </p:cNvSpPr>
          <p:nvPr/>
        </p:nvSpPr>
        <p:spPr bwMode="auto">
          <a:xfrm>
            <a:off x="2098676" y="2649747"/>
            <a:ext cx="4073525" cy="2262817"/>
          </a:xfrm>
          <a:prstGeom prst="roundRect">
            <a:avLst>
              <a:gd name="adj" fmla="val 5417"/>
            </a:avLst>
          </a:prstGeom>
          <a:solidFill>
            <a:srgbClr val="D0200E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ctr"/>
            <a:endParaRPr lang="en-GB" altLang="en-US"/>
          </a:p>
        </p:txBody>
      </p:sp>
      <p:sp>
        <p:nvSpPr>
          <p:cNvPr id="33795" name="Rectangle 2"/>
          <p:cNvSpPr>
            <a:spLocks noChangeArrowheads="1"/>
          </p:cNvSpPr>
          <p:nvPr/>
        </p:nvSpPr>
        <p:spPr bwMode="auto">
          <a:xfrm>
            <a:off x="2185988" y="2801189"/>
            <a:ext cx="3929062" cy="1982788"/>
          </a:xfrm>
          <a:prstGeom prst="rect">
            <a:avLst/>
          </a:prstGeom>
          <a:solidFill>
            <a:srgbClr val="D0200E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/>
          <a:lstStyle>
            <a:lvl1pPr marL="457200" indent="-457200"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566738" indent="-187325"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85863" indent="-228600"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4963" indent="-228600"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lnSpc>
                <a:spcPct val="110000"/>
              </a:lnSpc>
              <a:buFont typeface="Wingdings" panose="05000000000000000000" pitchFamily="2" charset="2"/>
              <a:buChar char="q"/>
            </a:pPr>
            <a:r>
              <a:rPr lang="en-GB" altLang="en-US" sz="2800" dirty="0">
                <a:solidFill>
                  <a:schemeClr val="bg1"/>
                </a:solidFill>
                <a:latin typeface="Franklin Gothic Medium" panose="020B0603020102020204" pitchFamily="34" charset="0"/>
              </a:rPr>
              <a:t>Big Data</a:t>
            </a:r>
          </a:p>
          <a:p>
            <a:pPr>
              <a:lnSpc>
                <a:spcPct val="110000"/>
              </a:lnSpc>
              <a:buFont typeface="Wingdings" panose="05000000000000000000" pitchFamily="2" charset="2"/>
              <a:buChar char="q"/>
            </a:pPr>
            <a:r>
              <a:rPr lang="en-GB" altLang="en-US" sz="2800" dirty="0">
                <a:solidFill>
                  <a:schemeClr val="bg1"/>
                </a:solidFill>
                <a:latin typeface="Franklin Gothic Medium" panose="020B0603020102020204" pitchFamily="34" charset="0"/>
              </a:rPr>
              <a:t>Security and Privacy</a:t>
            </a:r>
          </a:p>
          <a:p>
            <a:pPr>
              <a:lnSpc>
                <a:spcPct val="110000"/>
              </a:lnSpc>
              <a:buFont typeface="Wingdings" panose="05000000000000000000" pitchFamily="2" charset="2"/>
              <a:buChar char="q"/>
            </a:pPr>
            <a:r>
              <a:rPr lang="en-GB" altLang="en-US" sz="2800" dirty="0">
                <a:solidFill>
                  <a:schemeClr val="bg1"/>
                </a:solidFill>
                <a:latin typeface="Franklin Gothic Medium" panose="020B0603020102020204" pitchFamily="34" charset="0"/>
              </a:rPr>
              <a:t>Open Access</a:t>
            </a:r>
          </a:p>
          <a:p>
            <a:pPr>
              <a:lnSpc>
                <a:spcPct val="110000"/>
              </a:lnSpc>
              <a:buFont typeface="Wingdings" panose="05000000000000000000" pitchFamily="2" charset="2"/>
              <a:buChar char="q"/>
            </a:pPr>
            <a:r>
              <a:rPr lang="fr-FR" altLang="en-US" sz="2800" dirty="0">
                <a:solidFill>
                  <a:schemeClr val="bg1"/>
                </a:solidFill>
                <a:latin typeface="Franklin Gothic Medium" panose="020B0603020102020204" pitchFamily="34" charset="0"/>
              </a:rPr>
              <a:t>AI</a:t>
            </a:r>
            <a:endParaRPr lang="en-GB" altLang="en-US" sz="2800" dirty="0">
              <a:solidFill>
                <a:schemeClr val="bg1"/>
              </a:solidFill>
              <a:latin typeface="Franklin Gothic Medium" panose="020B0603020102020204" pitchFamily="34" charset="0"/>
            </a:endParaRPr>
          </a:p>
        </p:txBody>
      </p:sp>
      <p:sp>
        <p:nvSpPr>
          <p:cNvPr id="33796" name="Rectangle 5"/>
          <p:cNvSpPr>
            <a:spLocks noChangeArrowheads="1"/>
          </p:cNvSpPr>
          <p:nvPr/>
        </p:nvSpPr>
        <p:spPr bwMode="auto">
          <a:xfrm>
            <a:off x="5791200" y="2667000"/>
            <a:ext cx="4191000" cy="3886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/>
          <a:lstStyle>
            <a:lvl1pPr marL="342900" indent="-342900"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lvl="1">
              <a:buFontTx/>
              <a:buChar char="•"/>
            </a:pPr>
            <a:endParaRPr lang="en-GB" altLang="en-US" sz="2400"/>
          </a:p>
        </p:txBody>
      </p:sp>
      <p:sp>
        <p:nvSpPr>
          <p:cNvPr id="33797" name="Text Box 7"/>
          <p:cNvSpPr txBox="1">
            <a:spLocks noChangeArrowheads="1"/>
          </p:cNvSpPr>
          <p:nvPr/>
        </p:nvSpPr>
        <p:spPr bwMode="auto">
          <a:xfrm>
            <a:off x="6553200" y="1538289"/>
            <a:ext cx="3429000" cy="430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188913" indent="-188913"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lnSpc>
                <a:spcPct val="90000"/>
              </a:lnSpc>
              <a:spcBef>
                <a:spcPct val="50000"/>
              </a:spcBef>
              <a:buFontTx/>
              <a:buChar char="•"/>
            </a:pPr>
            <a:r>
              <a:rPr lang="en-GB" altLang="en-US" sz="2400" dirty="0">
                <a:latin typeface="Franklin Gothic Medium" panose="020B0603020102020204" pitchFamily="34" charset="0"/>
              </a:rPr>
              <a:t>Are established on the initiative of the ERCIM Board to investigate current topics</a:t>
            </a:r>
          </a:p>
          <a:p>
            <a:pPr>
              <a:lnSpc>
                <a:spcPct val="90000"/>
              </a:lnSpc>
              <a:spcBef>
                <a:spcPct val="50000"/>
              </a:spcBef>
              <a:buFontTx/>
              <a:buChar char="•"/>
            </a:pPr>
            <a:r>
              <a:rPr lang="en-GB" altLang="en-US" sz="2400" dirty="0">
                <a:latin typeface="Franklin Gothic Medium" panose="020B0603020102020204" pitchFamily="34" charset="0"/>
              </a:rPr>
              <a:t>Limited period</a:t>
            </a:r>
          </a:p>
          <a:p>
            <a:pPr>
              <a:lnSpc>
                <a:spcPct val="90000"/>
              </a:lnSpc>
              <a:spcBef>
                <a:spcPct val="50000"/>
              </a:spcBef>
              <a:buFontTx/>
              <a:buChar char="•"/>
            </a:pPr>
            <a:r>
              <a:rPr lang="en-GB" altLang="en-US" sz="2400" dirty="0">
                <a:latin typeface="Franklin Gothic Medium" panose="020B0603020102020204" pitchFamily="34" charset="0"/>
              </a:rPr>
              <a:t>Produce strategic papers to coordinate relevant activities of common interest</a:t>
            </a:r>
          </a:p>
          <a:p>
            <a:pPr>
              <a:lnSpc>
                <a:spcPct val="90000"/>
              </a:lnSpc>
              <a:spcBef>
                <a:spcPct val="50000"/>
              </a:spcBef>
              <a:buFontTx/>
              <a:buChar char="•"/>
            </a:pPr>
            <a:r>
              <a:rPr lang="en-GB" altLang="en-US" sz="2400" dirty="0">
                <a:latin typeface="Franklin Gothic Medium" panose="020B0603020102020204" pitchFamily="34" charset="0"/>
              </a:rPr>
              <a:t>Receive financial support</a:t>
            </a:r>
          </a:p>
        </p:txBody>
      </p:sp>
      <p:sp>
        <p:nvSpPr>
          <p:cNvPr id="33798" name="Text Box 12"/>
          <p:cNvSpPr txBox="1">
            <a:spLocks noChangeArrowheads="1"/>
          </p:cNvSpPr>
          <p:nvPr/>
        </p:nvSpPr>
        <p:spPr bwMode="auto">
          <a:xfrm>
            <a:off x="4813300" y="152401"/>
            <a:ext cx="4159250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r">
              <a:spcBef>
                <a:spcPct val="50000"/>
              </a:spcBef>
            </a:pPr>
            <a:r>
              <a:rPr lang="en-GB" altLang="en-US" sz="2800" b="1">
                <a:solidFill>
                  <a:srgbClr val="D0200E"/>
                </a:solidFill>
                <a:latin typeface="Franklin Gothic Medium" panose="020B0603020102020204" pitchFamily="34" charset="0"/>
              </a:rPr>
              <a:t>Science coordination</a:t>
            </a:r>
          </a:p>
        </p:txBody>
      </p:sp>
      <p:sp>
        <p:nvSpPr>
          <p:cNvPr id="33799" name="Text Box 12"/>
          <p:cNvSpPr txBox="1">
            <a:spLocks noChangeArrowheads="1"/>
          </p:cNvSpPr>
          <p:nvPr/>
        </p:nvSpPr>
        <p:spPr bwMode="auto">
          <a:xfrm>
            <a:off x="5638800" y="671513"/>
            <a:ext cx="3333750" cy="400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r">
              <a:spcBef>
                <a:spcPct val="50000"/>
              </a:spcBef>
            </a:pPr>
            <a:r>
              <a:rPr lang="en-GB" altLang="en-US" sz="2000" b="1">
                <a:solidFill>
                  <a:srgbClr val="D0200E"/>
                </a:solidFill>
                <a:latin typeface="Franklin Gothic Medium" panose="020B0603020102020204" pitchFamily="34" charset="0"/>
              </a:rPr>
              <a:t>Expert Groups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ChangeArrowheads="1"/>
          </p:cNvSpPr>
          <p:nvPr/>
        </p:nvSpPr>
        <p:spPr bwMode="auto">
          <a:xfrm>
            <a:off x="2286000" y="1752600"/>
            <a:ext cx="7772400" cy="487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ctr"/>
            <a:endParaRPr lang="en-GB" altLang="en-US"/>
          </a:p>
        </p:txBody>
      </p:sp>
      <p:sp>
        <p:nvSpPr>
          <p:cNvPr id="34819" name="Text Box 12"/>
          <p:cNvSpPr txBox="1">
            <a:spLocks noChangeArrowheads="1"/>
          </p:cNvSpPr>
          <p:nvPr/>
        </p:nvSpPr>
        <p:spPr bwMode="auto">
          <a:xfrm>
            <a:off x="5638800" y="152401"/>
            <a:ext cx="33337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r">
              <a:spcBef>
                <a:spcPct val="50000"/>
              </a:spcBef>
            </a:pPr>
            <a:r>
              <a:rPr lang="en-GB" altLang="en-US" sz="2800" b="1">
                <a:solidFill>
                  <a:srgbClr val="D0200E"/>
                </a:solidFill>
                <a:latin typeface="Franklin Gothic Medium" panose="020B0603020102020204" pitchFamily="34" charset="0"/>
              </a:rPr>
              <a:t>Human Capital</a:t>
            </a:r>
          </a:p>
        </p:txBody>
      </p:sp>
      <p:sp>
        <p:nvSpPr>
          <p:cNvPr id="34820" name="Text Box 12"/>
          <p:cNvSpPr txBox="1">
            <a:spLocks noChangeArrowheads="1"/>
          </p:cNvSpPr>
          <p:nvPr/>
        </p:nvSpPr>
        <p:spPr bwMode="auto">
          <a:xfrm>
            <a:off x="4552950" y="671513"/>
            <a:ext cx="4419600" cy="400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r">
              <a:spcBef>
                <a:spcPct val="50000"/>
              </a:spcBef>
            </a:pPr>
            <a:r>
              <a:rPr lang="en-GB" altLang="en-US" sz="2000" b="1">
                <a:solidFill>
                  <a:srgbClr val="D0200E"/>
                </a:solidFill>
                <a:latin typeface="Franklin Gothic Medium" panose="020B0603020102020204" pitchFamily="34" charset="0"/>
              </a:rPr>
              <a:t>Postdoctoral Fellowship Programme </a:t>
            </a:r>
          </a:p>
        </p:txBody>
      </p:sp>
      <p:sp>
        <p:nvSpPr>
          <p:cNvPr id="34821" name="Rectangle 12"/>
          <p:cNvSpPr>
            <a:spLocks noChangeArrowheads="1"/>
          </p:cNvSpPr>
          <p:nvPr/>
        </p:nvSpPr>
        <p:spPr bwMode="auto">
          <a:xfrm>
            <a:off x="1137285" y="2152649"/>
            <a:ext cx="3945255" cy="38830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/>
          <a:lstStyle>
            <a:lvl1pPr marL="285750" indent="-285750"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eaLnBrk="1" hangingPunct="1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GB" altLang="en-US" sz="1800" dirty="0">
                <a:latin typeface="Franklin Gothic Medium" panose="020B0603020102020204" pitchFamily="34" charset="0"/>
              </a:rPr>
              <a:t>Open to PhDs, world-wide</a:t>
            </a:r>
          </a:p>
          <a:p>
            <a:pPr eaLnBrk="1" hangingPunct="1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GB" altLang="en-US" sz="1800" dirty="0">
                <a:latin typeface="Franklin Gothic Medium" panose="020B0603020102020204" pitchFamily="34" charset="0"/>
              </a:rPr>
              <a:t>Over 800 fellowships awarded since 1990</a:t>
            </a:r>
          </a:p>
          <a:p>
            <a:pPr eaLnBrk="1" hangingPunct="1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GB" altLang="en-US" sz="1800" dirty="0">
                <a:latin typeface="Franklin Gothic Medium" panose="020B0603020102020204" pitchFamily="34" charset="0"/>
              </a:rPr>
              <a:t>12 months duration at an ERCIM institute (with possible extension)</a:t>
            </a:r>
          </a:p>
          <a:p>
            <a:pPr eaLnBrk="1" hangingPunct="1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GB" altLang="en-US" sz="1800" dirty="0">
                <a:latin typeface="Franklin Gothic Medium" panose="020B0603020102020204" pitchFamily="34" charset="0"/>
              </a:rPr>
              <a:t>Includes exchange programme for a short </a:t>
            </a:r>
            <a:br>
              <a:rPr lang="en-GB" altLang="en-US" sz="1800" dirty="0">
                <a:latin typeface="Franklin Gothic Medium" panose="020B0603020102020204" pitchFamily="34" charset="0"/>
              </a:rPr>
            </a:br>
            <a:r>
              <a:rPr lang="en-GB" altLang="en-US" sz="1800" dirty="0">
                <a:latin typeface="Franklin Gothic Medium" panose="020B0603020102020204" pitchFamily="34" charset="0"/>
              </a:rPr>
              <a:t>visit in a second ERCIM </a:t>
            </a:r>
            <a:br>
              <a:rPr lang="en-GB" altLang="en-US" sz="1800" dirty="0">
                <a:latin typeface="Franklin Gothic Medium" panose="020B0603020102020204" pitchFamily="34" charset="0"/>
              </a:rPr>
            </a:br>
            <a:r>
              <a:rPr lang="en-GB" altLang="en-US" sz="1800" dirty="0">
                <a:latin typeface="Franklin Gothic Medium" panose="020B0603020102020204" pitchFamily="34" charset="0"/>
              </a:rPr>
              <a:t>institute  (Research Exchange Programme)</a:t>
            </a:r>
          </a:p>
          <a:p>
            <a:pPr eaLnBrk="1" hangingPunct="1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GB" altLang="en-US" sz="1800" dirty="0">
                <a:latin typeface="Franklin Gothic Medium" panose="020B0603020102020204" pitchFamily="34" charset="0"/>
              </a:rPr>
              <a:t>Competitive salary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82540" y="2152649"/>
            <a:ext cx="6177280" cy="3474720"/>
          </a:xfrm>
          <a:prstGeom prst="rect">
            <a:avLst/>
          </a:prstGeom>
        </p:spPr>
      </p:pic>
    </p:spTree>
  </p:cSld>
  <p:clrMapOvr>
    <a:masterClrMapping/>
  </p:clrMapOvr>
  <p:transition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2057400" y="1857376"/>
            <a:ext cx="8229600" cy="1878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/>
          <a:lstStyle>
            <a:lvl1pPr algn="l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533400" indent="33338" algn="l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85863" indent="-228600" algn="l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4963" indent="-228600" algn="l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 algn="l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lnSpc>
                <a:spcPct val="90000"/>
              </a:lnSpc>
              <a:defRPr/>
            </a:pPr>
            <a:r>
              <a:rPr lang="en-GB" altLang="en-US" dirty="0">
                <a:solidFill>
                  <a:srgbClr val="D0200E"/>
                </a:solidFill>
                <a:latin typeface="Franklin Gothic Demi" panose="020B0703020102020204" pitchFamily="34" charset="0"/>
              </a:rPr>
              <a:t>Cor Baayen Young Researcher Award</a:t>
            </a:r>
          </a:p>
          <a:p>
            <a:pPr marL="876300" lvl="1" indent="-342900">
              <a:lnSpc>
                <a:spcPct val="90000"/>
              </a:lnSpc>
              <a:buFont typeface="Arial" panose="020B0604020202020204" pitchFamily="34" charset="0"/>
              <a:buChar char="•"/>
              <a:defRPr/>
            </a:pPr>
            <a:r>
              <a:rPr lang="en-GB" altLang="en-US" sz="2000" dirty="0">
                <a:latin typeface="Franklin Gothic Medium" panose="020B0603020102020204" pitchFamily="34" charset="0"/>
              </a:rPr>
              <a:t>awarded every year to a promising young researcher in computer science and applied mathematics. </a:t>
            </a:r>
          </a:p>
          <a:p>
            <a:pPr marL="876300" lvl="1" indent="-342900">
              <a:lnSpc>
                <a:spcPct val="90000"/>
              </a:lnSpc>
              <a:buFont typeface="Arial" panose="020B0604020202020204" pitchFamily="34" charset="0"/>
              <a:buChar char="•"/>
              <a:defRPr/>
            </a:pPr>
            <a:r>
              <a:rPr lang="en-GB" altLang="en-US" sz="2000" dirty="0">
                <a:latin typeface="Franklin Gothic Medium" panose="020B0603020102020204" pitchFamily="34" charset="0"/>
              </a:rPr>
              <a:t>created in 1995 to honour the first ERCIM President.</a:t>
            </a:r>
          </a:p>
          <a:p>
            <a:pPr marL="876300" lvl="1" indent="-342900">
              <a:lnSpc>
                <a:spcPct val="90000"/>
              </a:lnSpc>
              <a:buFont typeface="Arial" panose="020B0604020202020204" pitchFamily="34" charset="0"/>
              <a:buChar char="•"/>
              <a:defRPr/>
            </a:pPr>
            <a:r>
              <a:rPr lang="en-GB" altLang="en-US" sz="2000" dirty="0">
                <a:latin typeface="Franklin Gothic Medium" panose="020B0603020102020204" pitchFamily="34" charset="0"/>
              </a:rPr>
              <a:t>consists of a cheque for 5000 Euro together with an award certificate.</a:t>
            </a:r>
          </a:p>
          <a:p>
            <a:pPr lvl="1">
              <a:lnSpc>
                <a:spcPct val="90000"/>
              </a:lnSpc>
              <a:buFontTx/>
              <a:buChar char="•"/>
              <a:defRPr/>
            </a:pPr>
            <a:endParaRPr lang="en-US" altLang="en-US" sz="2000" dirty="0">
              <a:latin typeface="Franklin Gothic Medium" panose="020B0603020102020204" pitchFamily="34" charset="0"/>
            </a:endParaRPr>
          </a:p>
          <a:p>
            <a:pPr lvl="1">
              <a:lnSpc>
                <a:spcPct val="90000"/>
              </a:lnSpc>
              <a:defRPr/>
            </a:pPr>
            <a:r>
              <a:rPr lang="en-US" altLang="en-US" sz="2000" dirty="0">
                <a:latin typeface="Franklin Gothic Medium" panose="020B0603020102020204" pitchFamily="34" charset="0"/>
              </a:rPr>
              <a:t>Latest Winners: </a:t>
            </a:r>
          </a:p>
          <a:p>
            <a:pPr marL="876300" lvl="1" indent="-342900">
              <a:lnSpc>
                <a:spcPct val="90000"/>
              </a:lnSpc>
              <a:buFont typeface="Arial" panose="020B0604020202020204" pitchFamily="34" charset="0"/>
              <a:buChar char="•"/>
              <a:defRPr/>
            </a:pPr>
            <a:endParaRPr lang="en-US" altLang="en-US" sz="2000" dirty="0">
              <a:latin typeface="Franklin Gothic Medium" panose="020B0603020102020204" pitchFamily="34" charset="0"/>
            </a:endParaRPr>
          </a:p>
          <a:p>
            <a:pPr marL="876300" lvl="1" indent="-342900">
              <a:lnSpc>
                <a:spcPct val="90000"/>
              </a:lnSpc>
              <a:buFont typeface="Arial" panose="020B0604020202020204" pitchFamily="34" charset="0"/>
              <a:buChar char="•"/>
              <a:defRPr/>
            </a:pPr>
            <a:r>
              <a:rPr lang="en-US" altLang="en-US" sz="2000" dirty="0">
                <a:latin typeface="Franklin Gothic Medium" panose="020B0603020102020204" pitchFamily="34" charset="0"/>
              </a:rPr>
              <a:t>2025: Miriam Santos</a:t>
            </a:r>
          </a:p>
          <a:p>
            <a:pPr marL="876300" lvl="1" indent="-342900">
              <a:lnSpc>
                <a:spcPct val="90000"/>
              </a:lnSpc>
              <a:buFont typeface="Arial" panose="020B0604020202020204" pitchFamily="34" charset="0"/>
              <a:buChar char="•"/>
              <a:defRPr/>
            </a:pPr>
            <a:r>
              <a:rPr lang="en-US" altLang="en-US" sz="2000" dirty="0">
                <a:latin typeface="Franklin Gothic Medium" panose="020B0603020102020204" pitchFamily="34" charset="0"/>
              </a:rPr>
              <a:t>2024: Nicola Messina</a:t>
            </a:r>
          </a:p>
          <a:p>
            <a:pPr marL="876300" lvl="1" indent="-342900">
              <a:lnSpc>
                <a:spcPct val="90000"/>
              </a:lnSpc>
              <a:buFont typeface="Arial" panose="020B0604020202020204" pitchFamily="34" charset="0"/>
              <a:buChar char="•"/>
              <a:defRPr/>
            </a:pPr>
            <a:r>
              <a:rPr lang="en-US" altLang="en-US" sz="2000" dirty="0">
                <a:latin typeface="Franklin Gothic Medium" panose="020B0603020102020204" pitchFamily="34" charset="0"/>
              </a:rPr>
              <a:t>2023: Rianne de Heide</a:t>
            </a:r>
          </a:p>
          <a:p>
            <a:pPr marL="876300" lvl="1" indent="-342900">
              <a:lnSpc>
                <a:spcPct val="90000"/>
              </a:lnSpc>
              <a:buFont typeface="Arial" panose="020B0604020202020204" pitchFamily="34" charset="0"/>
              <a:buChar char="•"/>
              <a:defRPr/>
            </a:pPr>
            <a:r>
              <a:rPr lang="en-US" altLang="en-US" sz="2000" dirty="0">
                <a:latin typeface="Franklin Gothic Medium" panose="020B0603020102020204" pitchFamily="34" charset="0"/>
              </a:rPr>
              <a:t>2022: Fabio Carrara</a:t>
            </a:r>
          </a:p>
          <a:p>
            <a:pPr lvl="1" indent="0">
              <a:lnSpc>
                <a:spcPct val="90000"/>
              </a:lnSpc>
              <a:defRPr/>
            </a:pPr>
            <a:endParaRPr lang="en-US" altLang="en-US" sz="2000" dirty="0">
              <a:latin typeface="Franklin Gothic Medium" panose="020B0603020102020204" pitchFamily="34" charset="0"/>
            </a:endParaRPr>
          </a:p>
          <a:p>
            <a:pPr lvl="1" indent="0">
              <a:lnSpc>
                <a:spcPct val="90000"/>
              </a:lnSpc>
              <a:defRPr/>
            </a:pPr>
            <a:r>
              <a:rPr lang="en-US" altLang="en-US" sz="2000" dirty="0">
                <a:latin typeface="Franklin Gothic Medium" panose="020B0603020102020204" pitchFamily="34" charset="0"/>
              </a:rPr>
              <a:t>See: </a:t>
            </a:r>
            <a:r>
              <a:rPr lang="en-US" altLang="en-US" sz="2000" dirty="0">
                <a:latin typeface="Franklin Gothic Medium" panose="020B0603020102020204" pitchFamily="34" charset="0"/>
                <a:hlinkClick r:id="rId3"/>
              </a:rPr>
              <a:t>https://www.ercim.eu/human-capital/cor-baayen-award</a:t>
            </a:r>
            <a:r>
              <a:rPr lang="en-US" altLang="en-US" sz="2000" dirty="0">
                <a:latin typeface="Franklin Gothic Medium" panose="020B0603020102020204" pitchFamily="34" charset="0"/>
              </a:rPr>
              <a:t> </a:t>
            </a:r>
          </a:p>
        </p:txBody>
      </p:sp>
      <p:sp>
        <p:nvSpPr>
          <p:cNvPr id="36867" name="Text Box 12"/>
          <p:cNvSpPr txBox="1">
            <a:spLocks noChangeArrowheads="1"/>
          </p:cNvSpPr>
          <p:nvPr/>
        </p:nvSpPr>
        <p:spPr bwMode="auto">
          <a:xfrm>
            <a:off x="5638800" y="152401"/>
            <a:ext cx="3322638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r">
              <a:spcBef>
                <a:spcPct val="50000"/>
              </a:spcBef>
            </a:pPr>
            <a:r>
              <a:rPr lang="en-GB" altLang="en-US" sz="2800" b="1">
                <a:solidFill>
                  <a:srgbClr val="D0200E"/>
                </a:solidFill>
                <a:latin typeface="Franklin Gothic Medium" panose="020B0603020102020204" pitchFamily="34" charset="0"/>
              </a:rPr>
              <a:t>Human Capital</a:t>
            </a:r>
          </a:p>
        </p:txBody>
      </p:sp>
      <p:sp>
        <p:nvSpPr>
          <p:cNvPr id="36868" name="Text Box 12"/>
          <p:cNvSpPr txBox="1">
            <a:spLocks noChangeArrowheads="1"/>
          </p:cNvSpPr>
          <p:nvPr/>
        </p:nvSpPr>
        <p:spPr bwMode="auto">
          <a:xfrm>
            <a:off x="4552950" y="671513"/>
            <a:ext cx="4408488" cy="400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r">
              <a:spcBef>
                <a:spcPct val="50000"/>
              </a:spcBef>
            </a:pPr>
            <a:r>
              <a:rPr lang="en-GB" altLang="en-US" sz="2000" b="1">
                <a:solidFill>
                  <a:srgbClr val="D0200E"/>
                </a:solidFill>
                <a:latin typeface="Franklin Gothic Medium" panose="020B0603020102020204" pitchFamily="34" charset="0"/>
              </a:rPr>
              <a:t>Cor Baayen Award</a:t>
            </a:r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5091114" y="581026"/>
            <a:ext cx="2820987" cy="10746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>
            <a:spAutoFit/>
          </a:bodyPr>
          <a:lstStyle>
            <a:lvl1pPr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endParaRPr lang="en-GB" altLang="en-US" sz="3200" b="1">
              <a:solidFill>
                <a:schemeClr val="hlink"/>
              </a:solidFill>
            </a:endParaRPr>
          </a:p>
          <a:p>
            <a:pPr algn="ctr"/>
            <a:endParaRPr lang="en-GB" altLang="en-US" sz="3200" b="1">
              <a:solidFill>
                <a:schemeClr val="hlink"/>
              </a:solidFill>
            </a:endParaRPr>
          </a:p>
        </p:txBody>
      </p:sp>
      <p:sp>
        <p:nvSpPr>
          <p:cNvPr id="8195" name="Text Box 3"/>
          <p:cNvSpPr txBox="1">
            <a:spLocks noChangeArrowheads="1"/>
          </p:cNvSpPr>
          <p:nvPr/>
        </p:nvSpPr>
        <p:spPr bwMode="auto">
          <a:xfrm>
            <a:off x="2438400" y="2063751"/>
            <a:ext cx="7696200" cy="4075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00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188913" indent="-188913"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lnSpc>
                <a:spcPct val="110000"/>
              </a:lnSpc>
              <a:spcBef>
                <a:spcPct val="50000"/>
              </a:spcBef>
            </a:pPr>
            <a:r>
              <a:rPr lang="en-GB" altLang="en-US" sz="2400">
                <a:latin typeface="Franklin Gothic Book" panose="020B0503020102020204" pitchFamily="34" charset="0"/>
              </a:rPr>
              <a:t>Contributing to a leading role of Europe in ICT:</a:t>
            </a:r>
          </a:p>
          <a:p>
            <a:pPr>
              <a:lnSpc>
                <a:spcPct val="110000"/>
              </a:lnSpc>
              <a:spcBef>
                <a:spcPct val="50000"/>
              </a:spcBef>
              <a:buFontTx/>
              <a:buChar char="•"/>
            </a:pPr>
            <a:r>
              <a:rPr lang="en-GB" altLang="en-US" sz="2000">
                <a:latin typeface="Franklin Gothic Book" panose="020B0503020102020204" pitchFamily="34" charset="0"/>
              </a:rPr>
              <a:t>by building a European-wide, open network of centres of excellence in ICT. </a:t>
            </a:r>
          </a:p>
          <a:p>
            <a:pPr>
              <a:lnSpc>
                <a:spcPct val="110000"/>
              </a:lnSpc>
              <a:spcBef>
                <a:spcPct val="50000"/>
              </a:spcBef>
              <a:buFontTx/>
              <a:buChar char="•"/>
            </a:pPr>
            <a:r>
              <a:rPr lang="en-GB" altLang="en-US" sz="2000">
                <a:latin typeface="Franklin Gothic Book" panose="020B0503020102020204" pitchFamily="34" charset="0"/>
              </a:rPr>
              <a:t>by excelling in research and by acting as a bridge to applications. </a:t>
            </a:r>
          </a:p>
          <a:p>
            <a:pPr>
              <a:lnSpc>
                <a:spcPct val="110000"/>
              </a:lnSpc>
              <a:spcBef>
                <a:spcPct val="50000"/>
              </a:spcBef>
              <a:buFontTx/>
              <a:buChar char="•"/>
            </a:pPr>
            <a:r>
              <a:rPr lang="en-GB" altLang="en-US" sz="2000">
                <a:latin typeface="Franklin Gothic Book" panose="020B0503020102020204" pitchFamily="34" charset="0"/>
              </a:rPr>
              <a:t>by being internationally recognized as a major representative organisation in its field; the portal which gives access to all relevant ICT research groups in Europe.</a:t>
            </a:r>
          </a:p>
          <a:p>
            <a:pPr>
              <a:lnSpc>
                <a:spcPct val="110000"/>
              </a:lnSpc>
              <a:spcBef>
                <a:spcPct val="50000"/>
              </a:spcBef>
            </a:pPr>
            <a:endParaRPr lang="en-GB" altLang="en-US" sz="2000">
              <a:latin typeface="Franklin Gothic Book" panose="020B0503020102020204" pitchFamily="34" charset="0"/>
            </a:endParaRPr>
          </a:p>
          <a:p>
            <a:pPr>
              <a:lnSpc>
                <a:spcPct val="110000"/>
              </a:lnSpc>
              <a:spcBef>
                <a:spcPct val="50000"/>
              </a:spcBef>
              <a:buFontTx/>
              <a:buChar char="•"/>
            </a:pPr>
            <a:endParaRPr lang="en-GB" altLang="en-US" sz="2400">
              <a:latin typeface="Helvetica" panose="020B0604020202020204" pitchFamily="34" charset="0"/>
            </a:endParaRPr>
          </a:p>
        </p:txBody>
      </p:sp>
      <p:sp>
        <p:nvSpPr>
          <p:cNvPr id="8196" name="Text Box 4"/>
          <p:cNvSpPr txBox="1">
            <a:spLocks noChangeArrowheads="1"/>
          </p:cNvSpPr>
          <p:nvPr/>
        </p:nvSpPr>
        <p:spPr bwMode="auto">
          <a:xfrm>
            <a:off x="5749926" y="184151"/>
            <a:ext cx="322262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r">
              <a:spcBef>
                <a:spcPct val="50000"/>
              </a:spcBef>
            </a:pPr>
            <a:r>
              <a:rPr lang="en-GB" altLang="en-US" sz="2800" b="1">
                <a:solidFill>
                  <a:srgbClr val="D0200E"/>
                </a:solidFill>
                <a:latin typeface="Franklin Gothic Medium" panose="020B0603020102020204" pitchFamily="34" charset="0"/>
              </a:rPr>
              <a:t>Objectives (1)</a:t>
            </a:r>
          </a:p>
        </p:txBody>
      </p:sp>
    </p:spTree>
  </p:cSld>
  <p:clrMapOvr>
    <a:masterClrMapping/>
  </p:clrMapOvr>
  <p:transition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Text Box 12"/>
          <p:cNvSpPr txBox="1">
            <a:spLocks noChangeArrowheads="1"/>
          </p:cNvSpPr>
          <p:nvPr/>
        </p:nvSpPr>
        <p:spPr bwMode="auto">
          <a:xfrm>
            <a:off x="5638800" y="152401"/>
            <a:ext cx="33337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r">
              <a:spcBef>
                <a:spcPct val="50000"/>
              </a:spcBef>
            </a:pPr>
            <a:r>
              <a:rPr lang="en-GB" altLang="en-US" sz="2800" b="1">
                <a:solidFill>
                  <a:srgbClr val="D0200E"/>
                </a:solidFill>
                <a:latin typeface="Franklin Gothic Medium" panose="020B0603020102020204" pitchFamily="34" charset="0"/>
              </a:rPr>
              <a:t>Outreach</a:t>
            </a:r>
          </a:p>
        </p:txBody>
      </p:sp>
      <p:sp>
        <p:nvSpPr>
          <p:cNvPr id="38915" name="Text Box 12"/>
          <p:cNvSpPr txBox="1">
            <a:spLocks noChangeArrowheads="1"/>
          </p:cNvSpPr>
          <p:nvPr/>
        </p:nvSpPr>
        <p:spPr bwMode="auto">
          <a:xfrm>
            <a:off x="4552950" y="671513"/>
            <a:ext cx="4419600" cy="400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r">
              <a:spcBef>
                <a:spcPct val="50000"/>
              </a:spcBef>
            </a:pPr>
            <a:r>
              <a:rPr lang="en-GB" altLang="en-US" sz="2000" b="1">
                <a:solidFill>
                  <a:srgbClr val="D0200E"/>
                </a:solidFill>
                <a:latin typeface="Franklin Gothic Medium" panose="020B0603020102020204" pitchFamily="34" charset="0"/>
              </a:rPr>
              <a:t>ERCIM News</a:t>
            </a:r>
          </a:p>
        </p:txBody>
      </p:sp>
      <p:sp>
        <p:nvSpPr>
          <p:cNvPr id="5" name="Rectangle 7"/>
          <p:cNvSpPr>
            <a:spLocks noChangeArrowheads="1"/>
          </p:cNvSpPr>
          <p:nvPr/>
        </p:nvSpPr>
        <p:spPr bwMode="auto">
          <a:xfrm>
            <a:off x="5785450" y="2303464"/>
            <a:ext cx="4611089" cy="28623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en-GB" altLang="en-US" sz="2000" dirty="0">
                <a:latin typeface="Franklin Gothic Medium" panose="020B0603020102020204" pitchFamily="34" charset="0"/>
              </a:rPr>
              <a:t>Quarterly magazine</a:t>
            </a: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en-GB" altLang="en-US" sz="2000" dirty="0">
                <a:latin typeface="Franklin Gothic Medium" panose="020B0603020102020204" pitchFamily="34" charset="0"/>
              </a:rPr>
              <a:t>Free subscription</a:t>
            </a: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en-GB" altLang="en-US" sz="2000" dirty="0">
                <a:latin typeface="Franklin Gothic Medium" panose="020B0603020102020204" pitchFamily="34" charset="0"/>
              </a:rPr>
              <a:t>Published in print and online </a:t>
            </a: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en-GB" altLang="en-US" sz="2000" dirty="0">
                <a:latin typeface="Franklin Gothic Medium" panose="020B0603020102020204" pitchFamily="34" charset="0"/>
              </a:rPr>
              <a:t>Referenced by dblp</a:t>
            </a: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en-GB" altLang="en-US" sz="2000" dirty="0">
                <a:latin typeface="Franklin Gothic Medium" panose="020B0603020102020204" pitchFamily="34" charset="0"/>
              </a:rPr>
              <a:t>Each issue features a special theme</a:t>
            </a: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en-GB" altLang="en-US" sz="2000" dirty="0">
                <a:latin typeface="Franklin Gothic Medium" panose="020B0603020102020204" pitchFamily="34" charset="0"/>
              </a:rPr>
              <a:t>About 120 articles published per year</a:t>
            </a:r>
          </a:p>
          <a:p>
            <a:pPr>
              <a:defRPr/>
            </a:pPr>
            <a:endParaRPr lang="fr-FR" altLang="en-US" sz="2000" dirty="0">
              <a:latin typeface="Franklin Gothic Medium" panose="020B0603020102020204" pitchFamily="34" charset="0"/>
            </a:endParaRPr>
          </a:p>
          <a:p>
            <a:pPr>
              <a:defRPr/>
            </a:pPr>
            <a:r>
              <a:rPr lang="fr-FR" altLang="en-US" sz="2000" dirty="0" err="1">
                <a:latin typeface="Franklin Gothic Medium" panose="020B0603020102020204" pitchFamily="34" charset="0"/>
              </a:rPr>
              <a:t>See</a:t>
            </a:r>
            <a:r>
              <a:rPr lang="fr-FR" altLang="en-US" sz="2000" dirty="0">
                <a:latin typeface="Franklin Gothic Medium" panose="020B0603020102020204" pitchFamily="34" charset="0"/>
              </a:rPr>
              <a:t>: https://ercim-news.ercim.eu </a:t>
            </a:r>
            <a:endParaRPr lang="en-GB" altLang="en-US" sz="2000" dirty="0">
              <a:latin typeface="Franklin Gothic Medium" panose="020B0603020102020204" pitchFamily="34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6947D1B-34FF-F78D-977B-905A921E8DC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85925" y="1809750"/>
            <a:ext cx="1428750" cy="2019300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92B79A37-015A-D9CB-6B25-B1C42A06729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45749" y="1809750"/>
            <a:ext cx="1428750" cy="2019300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211FD85C-3ECB-51C7-81E8-94630183539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85925" y="4156136"/>
            <a:ext cx="1428750" cy="2019300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3C3B0BE8-3A91-6808-334D-329A8D658706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45749" y="4156136"/>
            <a:ext cx="1428750" cy="2019300"/>
          </a:xfrm>
          <a:prstGeom prst="rect">
            <a:avLst/>
          </a:prstGeom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3"/>
          <p:cNvSpPr>
            <a:spLocks noChangeArrowheads="1"/>
          </p:cNvSpPr>
          <p:nvPr/>
        </p:nvSpPr>
        <p:spPr bwMode="auto">
          <a:xfrm>
            <a:off x="2286000" y="1752600"/>
            <a:ext cx="7772400" cy="487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ctr"/>
            <a:endParaRPr lang="en-GB" altLang="en-US"/>
          </a:p>
        </p:txBody>
      </p:sp>
      <p:sp>
        <p:nvSpPr>
          <p:cNvPr id="39939" name="Rectangle 6"/>
          <p:cNvSpPr>
            <a:spLocks noChangeArrowheads="1"/>
          </p:cNvSpPr>
          <p:nvPr/>
        </p:nvSpPr>
        <p:spPr bwMode="auto">
          <a:xfrm>
            <a:off x="2286000" y="2770188"/>
            <a:ext cx="8001000" cy="2678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r>
              <a:rPr lang="en-GB" altLang="en-US" sz="2000" dirty="0">
                <a:latin typeface="Franklin Gothic Demi" panose="020B0703020102020204" pitchFamily="34" charset="0"/>
              </a:rPr>
              <a:t>ERCIM Office</a:t>
            </a:r>
          </a:p>
          <a:p>
            <a:r>
              <a:rPr lang="en-GB" altLang="en-US" sz="2000" dirty="0">
                <a:latin typeface="Franklin Gothic Demi" panose="020B0703020102020204" pitchFamily="34" charset="0"/>
              </a:rPr>
              <a:t>BP 93</a:t>
            </a:r>
          </a:p>
          <a:p>
            <a:r>
              <a:rPr lang="en-GB" altLang="en-US" sz="2000" dirty="0">
                <a:latin typeface="Franklin Gothic Demi" panose="020B0703020102020204" pitchFamily="34" charset="0"/>
              </a:rPr>
              <a:t>F-06904 Sophia Antipolis</a:t>
            </a:r>
          </a:p>
          <a:p>
            <a:endParaRPr lang="en-GB" altLang="en-US" sz="1800" dirty="0">
              <a:latin typeface="Franklin Gothic Medium" panose="020B0603020102020204" pitchFamily="34" charset="0"/>
            </a:endParaRPr>
          </a:p>
          <a:p>
            <a:r>
              <a:rPr lang="en-GB" altLang="en-US" sz="1800" dirty="0">
                <a:latin typeface="Franklin Gothic Medium" panose="020B0603020102020204" pitchFamily="34" charset="0"/>
              </a:rPr>
              <a:t>+33 4 92 38 50 10</a:t>
            </a:r>
          </a:p>
          <a:p>
            <a:r>
              <a:rPr lang="en-GB" altLang="en-US" sz="1800" dirty="0">
                <a:latin typeface="Franklin Gothic Medium" panose="020B0603020102020204" pitchFamily="34" charset="0"/>
                <a:hlinkClick r:id="rId3"/>
              </a:rPr>
              <a:t>contact@ercim.eu</a:t>
            </a:r>
          </a:p>
          <a:p>
            <a:endParaRPr lang="fr-FR" altLang="en-US" sz="1800" dirty="0">
              <a:latin typeface="Franklin Gothic Medium" panose="020B0603020102020204" pitchFamily="34" charset="0"/>
              <a:hlinkClick r:id="rId3"/>
            </a:endParaRPr>
          </a:p>
          <a:p>
            <a:r>
              <a:rPr lang="en-GB" altLang="en-US" sz="1800" b="1" dirty="0">
                <a:latin typeface="Franklin Gothic Medium" panose="020B0603020102020204" pitchFamily="34" charset="0"/>
              </a:rPr>
              <a:t>www.ercim.eu</a:t>
            </a:r>
          </a:p>
          <a:p>
            <a:endParaRPr lang="en-GB" altLang="en-US" sz="1800" dirty="0">
              <a:latin typeface="Franklin Gothic Medium" panose="020B0603020102020204" pitchFamily="34" charset="0"/>
            </a:endParaRPr>
          </a:p>
        </p:txBody>
      </p:sp>
      <p:sp>
        <p:nvSpPr>
          <p:cNvPr id="39940" name="Text Box 21"/>
          <p:cNvSpPr txBox="1">
            <a:spLocks noChangeArrowheads="1"/>
          </p:cNvSpPr>
          <p:nvPr/>
        </p:nvSpPr>
        <p:spPr bwMode="auto">
          <a:xfrm>
            <a:off x="5638800" y="152401"/>
            <a:ext cx="33337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r">
              <a:spcBef>
                <a:spcPct val="50000"/>
              </a:spcBef>
            </a:pPr>
            <a:r>
              <a:rPr lang="en-GB" altLang="en-US" sz="2800" b="1">
                <a:solidFill>
                  <a:srgbClr val="D0200E"/>
                </a:solidFill>
                <a:latin typeface="Franklin Gothic Medium" panose="020B0603020102020204" pitchFamily="34" charset="0"/>
              </a:rPr>
              <a:t>Further information</a:t>
            </a:r>
          </a:p>
        </p:txBody>
      </p:sp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ChangeArrowheads="1"/>
          </p:cNvSpPr>
          <p:nvPr/>
        </p:nvSpPr>
        <p:spPr bwMode="auto">
          <a:xfrm>
            <a:off x="5091114" y="581026"/>
            <a:ext cx="2820987" cy="10746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>
            <a:spAutoFit/>
          </a:bodyPr>
          <a:lstStyle>
            <a:lvl1pPr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endParaRPr lang="en-GB" altLang="en-US" sz="3200" b="1">
              <a:solidFill>
                <a:schemeClr val="hlink"/>
              </a:solidFill>
            </a:endParaRPr>
          </a:p>
          <a:p>
            <a:pPr algn="ctr"/>
            <a:endParaRPr lang="en-GB" altLang="en-US" sz="3200" b="1">
              <a:solidFill>
                <a:schemeClr val="hlink"/>
              </a:solidFill>
            </a:endParaRPr>
          </a:p>
        </p:txBody>
      </p:sp>
      <p:sp>
        <p:nvSpPr>
          <p:cNvPr id="10243" name="Text Box 3"/>
          <p:cNvSpPr txBox="1">
            <a:spLocks noChangeArrowheads="1"/>
          </p:cNvSpPr>
          <p:nvPr/>
        </p:nvSpPr>
        <p:spPr bwMode="auto">
          <a:xfrm>
            <a:off x="2193925" y="2024064"/>
            <a:ext cx="7620000" cy="24314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00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188913" indent="-188913"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1363" indent="-266700"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lnSpc>
                <a:spcPct val="110000"/>
              </a:lnSpc>
              <a:spcBef>
                <a:spcPct val="50000"/>
              </a:spcBef>
              <a:buFontTx/>
              <a:buChar char="•"/>
            </a:pPr>
            <a:r>
              <a:rPr lang="en-GB" altLang="en-US" sz="2000">
                <a:latin typeface="Helvetica" panose="020B0604020202020204" pitchFamily="34" charset="0"/>
              </a:rPr>
              <a:t>by acting as an interface for the non-EU member institutions within the European Community and other international organisations.</a:t>
            </a:r>
          </a:p>
          <a:p>
            <a:pPr>
              <a:lnSpc>
                <a:spcPct val="110000"/>
              </a:lnSpc>
              <a:spcBef>
                <a:spcPct val="50000"/>
              </a:spcBef>
              <a:buFontTx/>
              <a:buChar char="•"/>
            </a:pPr>
            <a:r>
              <a:rPr lang="en-GB" altLang="en-US" sz="2000">
                <a:latin typeface="Helvetica" panose="020B0604020202020204" pitchFamily="34" charset="0"/>
              </a:rPr>
              <a:t>by cooperating with other international organisations in its field. </a:t>
            </a:r>
          </a:p>
          <a:p>
            <a:pPr>
              <a:lnSpc>
                <a:spcPct val="110000"/>
              </a:lnSpc>
              <a:spcBef>
                <a:spcPct val="50000"/>
              </a:spcBef>
              <a:buFontTx/>
              <a:buChar char="•"/>
            </a:pPr>
            <a:r>
              <a:rPr lang="en-GB" altLang="en-US" sz="2000">
                <a:latin typeface="Helvetica" panose="020B0604020202020204" pitchFamily="34" charset="0"/>
              </a:rPr>
              <a:t>by promoting cooperation in research, technology transfer, innovation and training.</a:t>
            </a:r>
          </a:p>
        </p:txBody>
      </p:sp>
      <p:sp>
        <p:nvSpPr>
          <p:cNvPr id="10244" name="Text Box 5"/>
          <p:cNvSpPr txBox="1">
            <a:spLocks noChangeArrowheads="1"/>
          </p:cNvSpPr>
          <p:nvPr/>
        </p:nvSpPr>
        <p:spPr bwMode="auto">
          <a:xfrm>
            <a:off x="5638800" y="152401"/>
            <a:ext cx="33337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r">
              <a:spcBef>
                <a:spcPct val="50000"/>
              </a:spcBef>
            </a:pPr>
            <a:r>
              <a:rPr lang="en-GB" altLang="en-US" sz="2800" b="1">
                <a:solidFill>
                  <a:srgbClr val="D0200E"/>
                </a:solidFill>
                <a:latin typeface="Franklin Gothic Medium" panose="020B0603020102020204" pitchFamily="34" charset="0"/>
              </a:rPr>
              <a:t>Objectives (2)</a:t>
            </a:r>
          </a:p>
        </p:txBody>
      </p:sp>
      <p:sp>
        <p:nvSpPr>
          <p:cNvPr id="10245" name="Rectangle 1"/>
          <p:cNvSpPr>
            <a:spLocks noChangeArrowheads="1"/>
          </p:cNvSpPr>
          <p:nvPr/>
        </p:nvSpPr>
        <p:spPr bwMode="auto">
          <a:xfrm>
            <a:off x="3397250" y="4810125"/>
            <a:ext cx="5092700" cy="769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ctr">
              <a:lnSpc>
                <a:spcPct val="110000"/>
              </a:lnSpc>
              <a:spcBef>
                <a:spcPct val="50000"/>
              </a:spcBef>
            </a:pPr>
            <a:r>
              <a:rPr lang="en-GB" altLang="en-US" sz="2000" b="1">
                <a:latin typeface="Franklin Gothic Medium" panose="020B0603020102020204" pitchFamily="34" charset="0"/>
                <a:cs typeface="Helvetica" panose="020B0604020202020204" pitchFamily="34" charset="0"/>
              </a:rPr>
              <a:t>Thus creating added value for its members, for their countries and for Europe.</a:t>
            </a:r>
          </a:p>
        </p:txBody>
      </p:sp>
    </p:spTree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ext Box 48"/>
          <p:cNvSpPr txBox="1">
            <a:spLocks noChangeArrowheads="1"/>
          </p:cNvSpPr>
          <p:nvPr/>
        </p:nvSpPr>
        <p:spPr bwMode="auto">
          <a:xfrm>
            <a:off x="3843338" y="152401"/>
            <a:ext cx="5129212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r">
              <a:spcBef>
                <a:spcPct val="50000"/>
              </a:spcBef>
            </a:pPr>
            <a:r>
              <a:rPr lang="en-GB" altLang="en-US" sz="2800" b="1">
                <a:solidFill>
                  <a:srgbClr val="D0200E"/>
                </a:solidFill>
                <a:latin typeface="Franklin Gothic Medium" panose="020B0603020102020204" pitchFamily="34" charset="0"/>
              </a:rPr>
              <a:t>Organisational Structure</a:t>
            </a:r>
          </a:p>
        </p:txBody>
      </p:sp>
      <p:sp>
        <p:nvSpPr>
          <p:cNvPr id="12291" name="Text Box 56"/>
          <p:cNvSpPr txBox="1">
            <a:spLocks noChangeArrowheads="1"/>
          </p:cNvSpPr>
          <p:nvPr/>
        </p:nvSpPr>
        <p:spPr bwMode="auto">
          <a:xfrm>
            <a:off x="4229101" y="1647826"/>
            <a:ext cx="5686425" cy="420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D0200E"/>
                </a:solidFill>
              </a14:hiddenFill>
            </a:ext>
            <a:ext uri="{91240B29-F687-4F45-9708-019B960494DF}">
              <a14:hiddenLine xmlns:a14="http://schemas.microsoft.com/office/drawing/2010/main" w="1270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r>
              <a:rPr lang="en-GB" altLang="en-US" sz="2000">
                <a:latin typeface="Franklin Gothic Book" panose="020B0503020102020204" pitchFamily="34" charset="0"/>
              </a:rPr>
              <a:t>The </a:t>
            </a:r>
            <a:r>
              <a:rPr lang="en-GB" altLang="en-US" sz="2000" b="1">
                <a:latin typeface="Franklin Gothic Book" panose="020B0503020102020204" pitchFamily="34" charset="0"/>
              </a:rPr>
              <a:t>ERCIM community</a:t>
            </a:r>
            <a:r>
              <a:rPr lang="en-GB" altLang="en-US" sz="2000">
                <a:latin typeface="Franklin Gothic Book" panose="020B0503020102020204" pitchFamily="34" charset="0"/>
              </a:rPr>
              <a:t> is supported by a </a:t>
            </a:r>
            <a:r>
              <a:rPr lang="en-GB" altLang="en-US" sz="2000" b="1">
                <a:latin typeface="Franklin Gothic Book" panose="020B0503020102020204" pitchFamily="34" charset="0"/>
              </a:rPr>
              <a:t>Consortium of two bodies</a:t>
            </a:r>
            <a:r>
              <a:rPr lang="en-GB" altLang="en-US" sz="2000">
                <a:latin typeface="Franklin Gothic Book" panose="020B0503020102020204" pitchFamily="34" charset="0"/>
              </a:rPr>
              <a:t>:</a:t>
            </a:r>
          </a:p>
          <a:p>
            <a:endParaRPr lang="en-GB" altLang="en-US" sz="2000" b="1">
              <a:latin typeface="Franklin Gothic Book" panose="020B0503020102020204" pitchFamily="34" charset="0"/>
            </a:endParaRPr>
          </a:p>
          <a:p>
            <a:r>
              <a:rPr lang="en-GB" altLang="en-US" sz="2000" b="1">
                <a:latin typeface="Franklin Gothic Book" panose="020B0503020102020204" pitchFamily="34" charset="0"/>
              </a:rPr>
              <a:t>ERCIM AISBL,</a:t>
            </a:r>
            <a:r>
              <a:rPr lang="en-GB" altLang="en-US" sz="2000">
                <a:latin typeface="Franklin Gothic Book" panose="020B0503020102020204" pitchFamily="34" charset="0"/>
              </a:rPr>
              <a:t> an international non-profit association under Belgian law, carrying on the activities of ERCIM concerning collaborative research, networking, and support. </a:t>
            </a:r>
          </a:p>
          <a:p>
            <a:endParaRPr lang="en-GB" altLang="en-US" sz="2000" b="1">
              <a:latin typeface="Franklin Gothic Book" panose="020B0503020102020204" pitchFamily="34" charset="0"/>
            </a:endParaRPr>
          </a:p>
          <a:p>
            <a:r>
              <a:rPr lang="en-GB" altLang="en-US" sz="2000" b="1">
                <a:latin typeface="Franklin Gothic Book" panose="020B0503020102020204" pitchFamily="34" charset="0"/>
              </a:rPr>
              <a:t>ERCIM EEIG</a:t>
            </a:r>
            <a:r>
              <a:rPr lang="en-GB" altLang="en-US" sz="2000">
                <a:latin typeface="Franklin Gothic Book" panose="020B0503020102020204" pitchFamily="34" charset="0"/>
              </a:rPr>
              <a:t>, the European Economic Interest Grouping, the European Economic Interest Grouping, responsible for managing the ERCIM Office and hosting the W3C European Host. </a:t>
            </a:r>
          </a:p>
          <a:p>
            <a:pPr algn="ctr">
              <a:spcBef>
                <a:spcPct val="50000"/>
              </a:spcBef>
            </a:pPr>
            <a:endParaRPr lang="en-GB" altLang="en-US" sz="2000">
              <a:latin typeface="Franklin Gothic Medium" panose="020B0603020102020204" pitchFamily="34" charset="0"/>
            </a:endParaRPr>
          </a:p>
        </p:txBody>
      </p:sp>
    </p:spTree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 Box 108"/>
          <p:cNvSpPr txBox="1">
            <a:spLocks noChangeArrowheads="1"/>
          </p:cNvSpPr>
          <p:nvPr/>
        </p:nvSpPr>
        <p:spPr bwMode="auto">
          <a:xfrm>
            <a:off x="1139527" y="1876425"/>
            <a:ext cx="2097087" cy="3816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00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lnSpc>
                <a:spcPct val="110000"/>
              </a:lnSpc>
              <a:spcBef>
                <a:spcPct val="50000"/>
              </a:spcBef>
            </a:pPr>
            <a:r>
              <a:rPr lang="en-GB" altLang="en-US" sz="2000" dirty="0">
                <a:latin typeface="Franklin Gothic Medium" panose="020B0603020102020204" pitchFamily="34" charset="0"/>
              </a:rPr>
              <a:t>ERCIM is a consortium </a:t>
            </a:r>
            <a:br>
              <a:rPr lang="en-GB" altLang="en-US" sz="2000" dirty="0">
                <a:latin typeface="Franklin Gothic Medium" panose="020B0603020102020204" pitchFamily="34" charset="0"/>
              </a:rPr>
            </a:br>
            <a:r>
              <a:rPr lang="en-GB" altLang="en-US" sz="2000" dirty="0">
                <a:latin typeface="Franklin Gothic Medium" panose="020B0603020102020204" pitchFamily="34" charset="0"/>
              </a:rPr>
              <a:t>of leading European research institutions </a:t>
            </a:r>
            <a:br>
              <a:rPr lang="en-GB" altLang="en-US" sz="2000" b="1" dirty="0">
                <a:latin typeface="Franklin Gothic Medium" panose="020B0603020102020204" pitchFamily="34" charset="0"/>
              </a:rPr>
            </a:br>
            <a:r>
              <a:rPr lang="en-GB" altLang="en-US" sz="2000" dirty="0">
                <a:latin typeface="Franklin Gothic Medium" panose="020B0603020102020204" pitchFamily="34" charset="0"/>
              </a:rPr>
              <a:t>committed </a:t>
            </a:r>
            <a:br>
              <a:rPr lang="en-GB" altLang="en-US" sz="2000" dirty="0">
                <a:latin typeface="Franklin Gothic Medium" panose="020B0603020102020204" pitchFamily="34" charset="0"/>
              </a:rPr>
            </a:br>
            <a:r>
              <a:rPr lang="en-GB" altLang="en-US" sz="2000" dirty="0">
                <a:latin typeface="Franklin Gothic Medium" panose="020B0603020102020204" pitchFamily="34" charset="0"/>
              </a:rPr>
              <a:t>to information </a:t>
            </a:r>
            <a:br>
              <a:rPr lang="en-GB" altLang="en-US" sz="2000" dirty="0">
                <a:latin typeface="Franklin Gothic Medium" panose="020B0603020102020204" pitchFamily="34" charset="0"/>
              </a:rPr>
            </a:br>
            <a:r>
              <a:rPr lang="en-GB" altLang="en-US" sz="2000" dirty="0">
                <a:latin typeface="Franklin Gothic Medium" panose="020B0603020102020204" pitchFamily="34" charset="0"/>
              </a:rPr>
              <a:t>technology and </a:t>
            </a:r>
            <a:br>
              <a:rPr lang="en-GB" altLang="en-US" sz="2000" dirty="0">
                <a:latin typeface="Franklin Gothic Medium" panose="020B0603020102020204" pitchFamily="34" charset="0"/>
              </a:rPr>
            </a:br>
            <a:r>
              <a:rPr lang="en-GB" altLang="en-US" sz="2000" dirty="0">
                <a:latin typeface="Franklin Gothic Medium" panose="020B0603020102020204" pitchFamily="34" charset="0"/>
              </a:rPr>
              <a:t>applied mathematics.</a:t>
            </a:r>
          </a:p>
        </p:txBody>
      </p:sp>
      <p:sp>
        <p:nvSpPr>
          <p:cNvPr id="14339" name="Text Box 113"/>
          <p:cNvSpPr txBox="1">
            <a:spLocks noChangeArrowheads="1"/>
          </p:cNvSpPr>
          <p:nvPr/>
        </p:nvSpPr>
        <p:spPr bwMode="auto">
          <a:xfrm>
            <a:off x="5638800" y="152401"/>
            <a:ext cx="33591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r">
              <a:spcBef>
                <a:spcPct val="50000"/>
              </a:spcBef>
            </a:pPr>
            <a:r>
              <a:rPr lang="en-GB" altLang="en-US" sz="2800">
                <a:solidFill>
                  <a:srgbClr val="D0200E"/>
                </a:solidFill>
                <a:latin typeface="Franklin Gothic Medium" panose="020B0603020102020204" pitchFamily="34" charset="0"/>
              </a:rPr>
              <a:t>Members</a:t>
            </a:r>
          </a:p>
        </p:txBody>
      </p:sp>
      <p:pic>
        <p:nvPicPr>
          <p:cNvPr id="14340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92072" y="1312068"/>
            <a:ext cx="533400" cy="528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41" name="Picture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26034" y="1407458"/>
            <a:ext cx="142875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42" name="Picture 3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55346" y="1428750"/>
            <a:ext cx="1428750" cy="295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43" name="Picture 6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85688" y="1202531"/>
            <a:ext cx="723900" cy="747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44" name="Picture 7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28050" y="2437452"/>
            <a:ext cx="142875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45" name="Picture 9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04937" y="2363867"/>
            <a:ext cx="1428750" cy="571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46" name="Picture 10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9276" y="2323151"/>
            <a:ext cx="1428750" cy="514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47" name="Picture 11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84771" y="2349233"/>
            <a:ext cx="1428750" cy="552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48" name="Picture 12"/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4397" y="3703025"/>
            <a:ext cx="142875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49" name="Picture 13"/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9276" y="3597852"/>
            <a:ext cx="1428750" cy="447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51" name="Picture 17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99711" y="4943195"/>
            <a:ext cx="642937" cy="639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54" name="Picture 4"/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2743" y="3539352"/>
            <a:ext cx="571500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40422" y="4844773"/>
            <a:ext cx="1218380" cy="879432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82121" y="3606675"/>
            <a:ext cx="1403912" cy="468924"/>
          </a:xfrm>
          <a:prstGeom prst="rect">
            <a:avLst/>
          </a:prstGeom>
        </p:spPr>
      </p:pic>
    </p:spTree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4"/>
          <p:cNvSpPr>
            <a:spLocks noChangeArrowheads="1"/>
          </p:cNvSpPr>
          <p:nvPr/>
        </p:nvSpPr>
        <p:spPr bwMode="auto">
          <a:xfrm>
            <a:off x="3002280" y="2819400"/>
            <a:ext cx="7871460" cy="2133600"/>
          </a:xfrm>
          <a:prstGeom prst="rect">
            <a:avLst/>
          </a:prstGeom>
          <a:solidFill>
            <a:srgbClr val="D0200E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ctr"/>
            <a:endParaRPr lang="en-GB" altLang="en-US"/>
          </a:p>
        </p:txBody>
      </p:sp>
      <p:sp>
        <p:nvSpPr>
          <p:cNvPr id="16387" name="AutoShape 23"/>
          <p:cNvSpPr>
            <a:spLocks noChangeArrowheads="1"/>
          </p:cNvSpPr>
          <p:nvPr/>
        </p:nvSpPr>
        <p:spPr bwMode="auto">
          <a:xfrm>
            <a:off x="3002280" y="4724401"/>
            <a:ext cx="7871460" cy="1235075"/>
          </a:xfrm>
          <a:prstGeom prst="roundRect">
            <a:avLst>
              <a:gd name="adj" fmla="val 16667"/>
            </a:avLst>
          </a:prstGeom>
          <a:solidFill>
            <a:srgbClr val="D0200E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ctr"/>
            <a:endParaRPr lang="en-GB" altLang="en-US"/>
          </a:p>
        </p:txBody>
      </p:sp>
      <p:sp>
        <p:nvSpPr>
          <p:cNvPr id="16388" name="AutoShape 22"/>
          <p:cNvSpPr>
            <a:spLocks noChangeArrowheads="1"/>
          </p:cNvSpPr>
          <p:nvPr/>
        </p:nvSpPr>
        <p:spPr bwMode="auto">
          <a:xfrm>
            <a:off x="3002280" y="1370014"/>
            <a:ext cx="7871460" cy="1677987"/>
          </a:xfrm>
          <a:prstGeom prst="roundRect">
            <a:avLst>
              <a:gd name="adj" fmla="val 16667"/>
            </a:avLst>
          </a:prstGeom>
          <a:solidFill>
            <a:srgbClr val="D0200E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ctr"/>
            <a:endParaRPr lang="en-GB" altLang="en-US"/>
          </a:p>
        </p:txBody>
      </p:sp>
      <p:sp>
        <p:nvSpPr>
          <p:cNvPr id="16389" name="Rectangle 3"/>
          <p:cNvSpPr>
            <a:spLocks noChangeArrowheads="1"/>
          </p:cNvSpPr>
          <p:nvPr/>
        </p:nvSpPr>
        <p:spPr bwMode="auto">
          <a:xfrm>
            <a:off x="3378518" y="1895475"/>
            <a:ext cx="2676048" cy="3730701"/>
          </a:xfrm>
          <a:prstGeom prst="rect">
            <a:avLst/>
          </a:prstGeom>
          <a:solidFill>
            <a:srgbClr val="D0200E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0487" tIns="44450" rIns="90487" bIns="44450">
            <a:spAutoFit/>
          </a:bodyPr>
          <a:lstStyle>
            <a:lvl1pPr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lnSpc>
                <a:spcPct val="110000"/>
              </a:lnSpc>
            </a:pPr>
            <a:r>
              <a:rPr lang="en-GB" altLang="en-US" dirty="0">
                <a:solidFill>
                  <a:schemeClr val="bg1"/>
                </a:solidFill>
                <a:latin typeface="Franklin Gothic Medium" panose="020B0603020102020204" pitchFamily="34" charset="0"/>
              </a:rPr>
              <a:t>Member		Country</a:t>
            </a:r>
            <a:r>
              <a:rPr lang="en-GB" altLang="en-US" b="1" dirty="0">
                <a:solidFill>
                  <a:schemeClr val="bg1"/>
                </a:solidFill>
                <a:latin typeface="Franklin Gothic Medium" panose="020B0603020102020204" pitchFamily="34" charset="0"/>
              </a:rPr>
              <a:t>	</a:t>
            </a:r>
          </a:p>
          <a:p>
            <a:pPr>
              <a:lnSpc>
                <a:spcPct val="110000"/>
              </a:lnSpc>
            </a:pPr>
            <a:endParaRPr lang="en-GB" altLang="en-US" b="1" dirty="0">
              <a:solidFill>
                <a:schemeClr val="bg1"/>
              </a:solidFill>
              <a:latin typeface="Franklin Gothic Medium" panose="020B0603020102020204" pitchFamily="34" charset="0"/>
            </a:endParaRPr>
          </a:p>
          <a:p>
            <a:pPr>
              <a:lnSpc>
                <a:spcPct val="110000"/>
              </a:lnSpc>
            </a:pPr>
            <a:r>
              <a:rPr lang="en-GB" altLang="en-US" dirty="0">
                <a:solidFill>
                  <a:schemeClr val="bg1"/>
                </a:solidFill>
                <a:latin typeface="Franklin Gothic Medium" panose="020B0603020102020204" pitchFamily="34" charset="0"/>
              </a:rPr>
              <a:t>CNR 	      		Italy	</a:t>
            </a:r>
          </a:p>
          <a:p>
            <a:pPr>
              <a:lnSpc>
                <a:spcPct val="110000"/>
              </a:lnSpc>
            </a:pPr>
            <a:r>
              <a:rPr lang="en-GB" altLang="en-US" dirty="0">
                <a:solidFill>
                  <a:schemeClr val="bg1"/>
                </a:solidFill>
                <a:latin typeface="Franklin Gothic Medium" panose="020B0603020102020204" pitchFamily="34" charset="0"/>
              </a:rPr>
              <a:t>CWI			The Netherlands</a:t>
            </a:r>
          </a:p>
          <a:p>
            <a:pPr>
              <a:lnSpc>
                <a:spcPct val="110000"/>
              </a:lnSpc>
            </a:pPr>
            <a:r>
              <a:rPr lang="en-GB" altLang="en-US" dirty="0" err="1">
                <a:solidFill>
                  <a:schemeClr val="bg1"/>
                </a:solidFill>
                <a:latin typeface="Franklin Gothic Medium" panose="020B0603020102020204" pitchFamily="34" charset="0"/>
              </a:rPr>
              <a:t>Fraunhofer</a:t>
            </a:r>
            <a:r>
              <a:rPr lang="en-GB" altLang="en-US" dirty="0">
                <a:solidFill>
                  <a:schemeClr val="bg1"/>
                </a:solidFill>
                <a:latin typeface="Franklin Gothic Medium" panose="020B0603020102020204" pitchFamily="34" charset="0"/>
              </a:rPr>
              <a:t> (ICT)   	Germany</a:t>
            </a:r>
          </a:p>
          <a:p>
            <a:pPr>
              <a:lnSpc>
                <a:spcPct val="110000"/>
              </a:lnSpc>
            </a:pPr>
            <a:r>
              <a:rPr lang="en-GB" altLang="en-US" dirty="0">
                <a:solidFill>
                  <a:schemeClr val="bg1"/>
                </a:solidFill>
                <a:latin typeface="Franklin Gothic Medium" panose="020B0603020102020204" pitchFamily="34" charset="0"/>
              </a:rPr>
              <a:t>FNR 	      		Luxembourg</a:t>
            </a:r>
          </a:p>
          <a:p>
            <a:pPr>
              <a:lnSpc>
                <a:spcPct val="110000"/>
              </a:lnSpc>
            </a:pPr>
            <a:r>
              <a:rPr lang="en-GB" altLang="en-US" dirty="0">
                <a:solidFill>
                  <a:schemeClr val="bg1"/>
                </a:solidFill>
                <a:latin typeface="Franklin Gothic Medium" panose="020B0603020102020204" pitchFamily="34" charset="0"/>
              </a:rPr>
              <a:t>FORTH (ICS)	      	Greece</a:t>
            </a:r>
          </a:p>
          <a:p>
            <a:pPr>
              <a:lnSpc>
                <a:spcPct val="110000"/>
              </a:lnSpc>
            </a:pPr>
            <a:r>
              <a:rPr lang="en-GB" altLang="en-US" dirty="0" err="1">
                <a:solidFill>
                  <a:schemeClr val="bg1"/>
                </a:solidFill>
                <a:latin typeface="Franklin Gothic Medium" panose="020B0603020102020204" pitchFamily="34" charset="0"/>
              </a:rPr>
              <a:t>Inria</a:t>
            </a:r>
            <a:r>
              <a:rPr lang="en-GB" altLang="en-US" dirty="0">
                <a:solidFill>
                  <a:schemeClr val="bg1"/>
                </a:solidFill>
                <a:latin typeface="Franklin Gothic Medium" panose="020B0603020102020204" pitchFamily="34" charset="0"/>
              </a:rPr>
              <a:t>			France</a:t>
            </a:r>
          </a:p>
          <a:p>
            <a:pPr>
              <a:lnSpc>
                <a:spcPct val="110000"/>
              </a:lnSpc>
            </a:pPr>
            <a:r>
              <a:rPr lang="en-GB" altLang="en-US" dirty="0">
                <a:solidFill>
                  <a:schemeClr val="bg1"/>
                </a:solidFill>
                <a:latin typeface="Franklin Gothic Medium" panose="020B0603020102020204" pitchFamily="34" charset="0"/>
              </a:rPr>
              <a:t>INESC TEC	     	Portugal</a:t>
            </a:r>
          </a:p>
          <a:p>
            <a:pPr>
              <a:lnSpc>
                <a:spcPct val="110000"/>
              </a:lnSpc>
            </a:pPr>
            <a:r>
              <a:rPr lang="en-GB" altLang="en-US" dirty="0">
                <a:solidFill>
                  <a:schemeClr val="bg1"/>
                </a:solidFill>
                <a:latin typeface="Franklin Gothic Medium" panose="020B0603020102020204" pitchFamily="34" charset="0"/>
              </a:rPr>
              <a:t>ISI	     		Greece</a:t>
            </a:r>
          </a:p>
          <a:p>
            <a:pPr>
              <a:lnSpc>
                <a:spcPct val="110000"/>
              </a:lnSpc>
            </a:pPr>
            <a:r>
              <a:rPr lang="en-GB" altLang="en-US" dirty="0">
                <a:solidFill>
                  <a:schemeClr val="bg1"/>
                </a:solidFill>
                <a:latin typeface="Franklin Gothic Medium" panose="020B0603020102020204" pitchFamily="34" charset="0"/>
              </a:rPr>
              <a:t>ITIS-UMA		Spain</a:t>
            </a:r>
          </a:p>
          <a:p>
            <a:pPr>
              <a:lnSpc>
                <a:spcPct val="110000"/>
              </a:lnSpc>
            </a:pPr>
            <a:r>
              <a:rPr lang="en-GB" altLang="en-US" dirty="0">
                <a:solidFill>
                  <a:schemeClr val="bg1"/>
                </a:solidFill>
                <a:latin typeface="Franklin Gothic Medium" panose="020B0603020102020204" pitchFamily="34" charset="0"/>
              </a:rPr>
              <a:t>NTNU	     		Norway</a:t>
            </a:r>
          </a:p>
          <a:p>
            <a:pPr>
              <a:lnSpc>
                <a:spcPct val="110000"/>
              </a:lnSpc>
            </a:pPr>
            <a:r>
              <a:rPr lang="en-GB" altLang="en-US" dirty="0">
                <a:solidFill>
                  <a:schemeClr val="bg1"/>
                </a:solidFill>
                <a:latin typeface="Franklin Gothic Medium" panose="020B0603020102020204" pitchFamily="34" charset="0"/>
              </a:rPr>
              <a:t>RISE 	      		Sweden </a:t>
            </a:r>
            <a:r>
              <a:rPr lang="fr-FR" altLang="en-US" dirty="0">
                <a:solidFill>
                  <a:schemeClr val="bg1"/>
                </a:solidFill>
                <a:latin typeface="Franklin Gothic Medium" panose="020B0603020102020204" pitchFamily="34" charset="0"/>
              </a:rPr>
              <a:t>	      </a:t>
            </a:r>
          </a:p>
          <a:p>
            <a:pPr>
              <a:lnSpc>
                <a:spcPct val="110000"/>
              </a:lnSpc>
            </a:pPr>
            <a:r>
              <a:rPr lang="en-GB" altLang="en-US" dirty="0">
                <a:solidFill>
                  <a:schemeClr val="bg1"/>
                </a:solidFill>
                <a:latin typeface="Franklin Gothic Medium" panose="020B0603020102020204" pitchFamily="34" charset="0"/>
              </a:rPr>
              <a:t>SBA 	      		Austria</a:t>
            </a:r>
            <a:endParaRPr lang="fr-FR" altLang="en-US" dirty="0">
              <a:solidFill>
                <a:schemeClr val="bg1"/>
              </a:solidFill>
              <a:latin typeface="Franklin Gothic Medium" panose="020B0603020102020204" pitchFamily="34" charset="0"/>
            </a:endParaRPr>
          </a:p>
          <a:p>
            <a:pPr>
              <a:lnSpc>
                <a:spcPct val="110000"/>
              </a:lnSpc>
            </a:pPr>
            <a:r>
              <a:rPr lang="en-GB" altLang="en-US" dirty="0">
                <a:solidFill>
                  <a:schemeClr val="bg1"/>
                </a:solidFill>
                <a:latin typeface="Franklin Gothic Medium" panose="020B0603020102020204" pitchFamily="34" charset="0"/>
              </a:rPr>
              <a:t>SZTAKI		Hungary</a:t>
            </a:r>
          </a:p>
          <a:p>
            <a:pPr>
              <a:lnSpc>
                <a:spcPct val="110000"/>
              </a:lnSpc>
            </a:pPr>
            <a:r>
              <a:rPr lang="en-US" altLang="en-US" dirty="0">
                <a:solidFill>
                  <a:schemeClr val="bg1"/>
                </a:solidFill>
                <a:latin typeface="Franklin Gothic Medium" panose="020B0603020102020204" pitchFamily="34" charset="0"/>
              </a:rPr>
              <a:t>UCY	      		Cyprus</a:t>
            </a:r>
            <a:r>
              <a:rPr lang="fr-FR" altLang="en-US" dirty="0">
                <a:solidFill>
                  <a:schemeClr val="bg1"/>
                </a:solidFill>
                <a:latin typeface="Franklin Gothic Medium" panose="020B0603020102020204" pitchFamily="34" charset="0"/>
              </a:rPr>
              <a:t>	</a:t>
            </a:r>
          </a:p>
          <a:p>
            <a:pPr>
              <a:lnSpc>
                <a:spcPct val="110000"/>
              </a:lnSpc>
            </a:pPr>
            <a:r>
              <a:rPr lang="en-GB" altLang="en-US" dirty="0">
                <a:solidFill>
                  <a:schemeClr val="bg1"/>
                </a:solidFill>
                <a:latin typeface="Franklin Gothic Medium" panose="020B0603020102020204" pitchFamily="34" charset="0"/>
              </a:rPr>
              <a:t>	</a:t>
            </a:r>
          </a:p>
          <a:p>
            <a:pPr>
              <a:lnSpc>
                <a:spcPct val="110000"/>
              </a:lnSpc>
            </a:pPr>
            <a:endParaRPr lang="en-GB" altLang="en-US" dirty="0">
              <a:solidFill>
                <a:schemeClr val="bg1"/>
              </a:solidFill>
              <a:latin typeface="Franklin Gothic Medium" panose="020B0603020102020204" pitchFamily="34" charset="0"/>
            </a:endParaRPr>
          </a:p>
        </p:txBody>
      </p:sp>
      <p:sp>
        <p:nvSpPr>
          <p:cNvPr id="16390" name="Rectangle 4"/>
          <p:cNvSpPr>
            <a:spLocks noChangeArrowheads="1"/>
          </p:cNvSpPr>
          <p:nvPr/>
        </p:nvSpPr>
        <p:spPr bwMode="auto">
          <a:xfrm>
            <a:off x="5987256" y="1895475"/>
            <a:ext cx="762000" cy="3527569"/>
          </a:xfrm>
          <a:prstGeom prst="rect">
            <a:avLst/>
          </a:prstGeom>
          <a:solidFill>
            <a:srgbClr val="D0200E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>
            <a:spAutoFit/>
          </a:bodyPr>
          <a:lstStyle>
            <a:lvl1pPr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r">
              <a:lnSpc>
                <a:spcPct val="110000"/>
              </a:lnSpc>
            </a:pPr>
            <a:r>
              <a:rPr lang="en-GB" altLang="en-US" dirty="0">
                <a:solidFill>
                  <a:schemeClr val="bg1"/>
                </a:solidFill>
                <a:latin typeface="Franklin Gothic Medium" panose="020B0603020102020204" pitchFamily="34" charset="0"/>
              </a:rPr>
              <a:t>Size*</a:t>
            </a:r>
          </a:p>
          <a:p>
            <a:pPr algn="r">
              <a:lnSpc>
                <a:spcPct val="110000"/>
              </a:lnSpc>
            </a:pPr>
            <a:endParaRPr lang="en-GB" altLang="en-US" dirty="0">
              <a:solidFill>
                <a:schemeClr val="bg1"/>
              </a:solidFill>
              <a:latin typeface="Franklin Gothic Medium" panose="020B0603020102020204" pitchFamily="34" charset="0"/>
            </a:endParaRPr>
          </a:p>
          <a:p>
            <a:pPr algn="r">
              <a:lnSpc>
                <a:spcPct val="110000"/>
              </a:lnSpc>
            </a:pPr>
            <a:r>
              <a:rPr lang="en-GB" altLang="en-US" dirty="0">
                <a:solidFill>
                  <a:schemeClr val="bg1"/>
                </a:solidFill>
                <a:latin typeface="Franklin Gothic Medium" panose="020B0603020102020204" pitchFamily="34" charset="0"/>
              </a:rPr>
              <a:t>250</a:t>
            </a:r>
          </a:p>
          <a:p>
            <a:pPr algn="r">
              <a:lnSpc>
                <a:spcPct val="110000"/>
              </a:lnSpc>
            </a:pPr>
            <a:r>
              <a:rPr lang="en-GB" altLang="en-US" dirty="0">
                <a:solidFill>
                  <a:schemeClr val="bg1"/>
                </a:solidFill>
                <a:latin typeface="Franklin Gothic Medium" panose="020B0603020102020204" pitchFamily="34" charset="0"/>
              </a:rPr>
              <a:t>200</a:t>
            </a:r>
          </a:p>
          <a:p>
            <a:pPr algn="r">
              <a:lnSpc>
                <a:spcPct val="110000"/>
              </a:lnSpc>
            </a:pPr>
            <a:r>
              <a:rPr lang="en-GB" altLang="en-US" dirty="0">
                <a:solidFill>
                  <a:schemeClr val="bg1"/>
                </a:solidFill>
                <a:latin typeface="Franklin Gothic Medium" panose="020B0603020102020204" pitchFamily="34" charset="0"/>
              </a:rPr>
              <a:t>1750</a:t>
            </a:r>
          </a:p>
          <a:p>
            <a:pPr algn="r">
              <a:lnSpc>
                <a:spcPct val="110000"/>
              </a:lnSpc>
            </a:pPr>
            <a:r>
              <a:rPr lang="en-GB" altLang="en-US" dirty="0">
                <a:solidFill>
                  <a:schemeClr val="bg1"/>
                </a:solidFill>
                <a:latin typeface="Franklin Gothic Medium" panose="020B0603020102020204" pitchFamily="34" charset="0"/>
              </a:rPr>
              <a:t>150</a:t>
            </a:r>
          </a:p>
          <a:p>
            <a:pPr algn="r">
              <a:lnSpc>
                <a:spcPct val="110000"/>
              </a:lnSpc>
            </a:pPr>
            <a:r>
              <a:rPr lang="en-GB" altLang="en-US" dirty="0">
                <a:solidFill>
                  <a:schemeClr val="bg1"/>
                </a:solidFill>
                <a:latin typeface="Franklin Gothic Medium" panose="020B0603020102020204" pitchFamily="34" charset="0"/>
              </a:rPr>
              <a:t>200</a:t>
            </a:r>
          </a:p>
          <a:p>
            <a:pPr algn="r">
              <a:lnSpc>
                <a:spcPct val="110000"/>
              </a:lnSpc>
            </a:pPr>
            <a:r>
              <a:rPr lang="en-GB" altLang="en-US" dirty="0">
                <a:solidFill>
                  <a:schemeClr val="bg1"/>
                </a:solidFill>
                <a:latin typeface="Franklin Gothic Medium" panose="020B0603020102020204" pitchFamily="34" charset="0"/>
              </a:rPr>
              <a:t>1800</a:t>
            </a:r>
          </a:p>
          <a:p>
            <a:pPr algn="r">
              <a:lnSpc>
                <a:spcPct val="110000"/>
              </a:lnSpc>
            </a:pPr>
            <a:r>
              <a:rPr lang="en-GB" altLang="en-US" dirty="0">
                <a:solidFill>
                  <a:schemeClr val="bg1"/>
                </a:solidFill>
                <a:latin typeface="Franklin Gothic Medium" panose="020B0603020102020204" pitchFamily="34" charset="0"/>
              </a:rPr>
              <a:t>800</a:t>
            </a:r>
          </a:p>
          <a:p>
            <a:pPr algn="r">
              <a:lnSpc>
                <a:spcPct val="110000"/>
              </a:lnSpc>
            </a:pPr>
            <a:r>
              <a:rPr lang="fr-FR" altLang="en-US" dirty="0">
                <a:solidFill>
                  <a:schemeClr val="bg1"/>
                </a:solidFill>
                <a:latin typeface="Franklin Gothic Medium" panose="020B0603020102020204" pitchFamily="34" charset="0"/>
              </a:rPr>
              <a:t>50</a:t>
            </a:r>
            <a:endParaRPr lang="en-GB" altLang="en-US" dirty="0">
              <a:solidFill>
                <a:schemeClr val="bg1"/>
              </a:solidFill>
              <a:latin typeface="Franklin Gothic Medium" panose="020B0603020102020204" pitchFamily="34" charset="0"/>
            </a:endParaRPr>
          </a:p>
          <a:p>
            <a:pPr algn="r">
              <a:lnSpc>
                <a:spcPct val="110000"/>
              </a:lnSpc>
            </a:pPr>
            <a:r>
              <a:rPr lang="fr-FR" altLang="en-US" dirty="0">
                <a:solidFill>
                  <a:schemeClr val="bg1"/>
                </a:solidFill>
                <a:latin typeface="Franklin Gothic Medium" panose="020B0603020102020204" pitchFamily="34" charset="0"/>
              </a:rPr>
              <a:t>150</a:t>
            </a:r>
            <a:endParaRPr lang="en-GB" altLang="en-US" dirty="0">
              <a:solidFill>
                <a:schemeClr val="bg1"/>
              </a:solidFill>
              <a:latin typeface="Franklin Gothic Medium" panose="020B0603020102020204" pitchFamily="34" charset="0"/>
            </a:endParaRPr>
          </a:p>
          <a:p>
            <a:pPr algn="r">
              <a:lnSpc>
                <a:spcPct val="110000"/>
              </a:lnSpc>
            </a:pPr>
            <a:r>
              <a:rPr lang="en-GB" altLang="en-US" dirty="0">
                <a:solidFill>
                  <a:schemeClr val="bg1"/>
                </a:solidFill>
                <a:latin typeface="Franklin Gothic Medium" panose="020B0603020102020204" pitchFamily="34" charset="0"/>
              </a:rPr>
              <a:t>800</a:t>
            </a:r>
          </a:p>
          <a:p>
            <a:pPr algn="r">
              <a:lnSpc>
                <a:spcPct val="110000"/>
              </a:lnSpc>
            </a:pPr>
            <a:r>
              <a:rPr lang="fr-FR" altLang="en-US" dirty="0">
                <a:solidFill>
                  <a:schemeClr val="bg1"/>
                </a:solidFill>
                <a:latin typeface="Franklin Gothic Medium" panose="020B0603020102020204" pitchFamily="34" charset="0"/>
              </a:rPr>
              <a:t>110</a:t>
            </a:r>
            <a:endParaRPr lang="en-GB" altLang="en-US" dirty="0">
              <a:solidFill>
                <a:schemeClr val="bg1"/>
              </a:solidFill>
              <a:latin typeface="Franklin Gothic Medium" panose="020B0603020102020204" pitchFamily="34" charset="0"/>
            </a:endParaRPr>
          </a:p>
          <a:p>
            <a:pPr algn="r">
              <a:lnSpc>
                <a:spcPct val="110000"/>
              </a:lnSpc>
            </a:pPr>
            <a:r>
              <a:rPr lang="fr-FR" altLang="en-US" dirty="0">
                <a:solidFill>
                  <a:schemeClr val="bg1"/>
                </a:solidFill>
                <a:latin typeface="Franklin Gothic Medium" panose="020B0603020102020204" pitchFamily="34" charset="0"/>
              </a:rPr>
              <a:t>50</a:t>
            </a:r>
          </a:p>
          <a:p>
            <a:pPr algn="r">
              <a:lnSpc>
                <a:spcPct val="110000"/>
              </a:lnSpc>
            </a:pPr>
            <a:r>
              <a:rPr lang="en-GB" altLang="en-US" dirty="0">
                <a:solidFill>
                  <a:schemeClr val="bg1"/>
                </a:solidFill>
                <a:latin typeface="Franklin Gothic Medium" panose="020B0603020102020204" pitchFamily="34" charset="0"/>
              </a:rPr>
              <a:t>350</a:t>
            </a:r>
          </a:p>
          <a:p>
            <a:pPr algn="r">
              <a:lnSpc>
                <a:spcPct val="110000"/>
              </a:lnSpc>
            </a:pPr>
            <a:r>
              <a:rPr lang="en-US" altLang="en-US" dirty="0">
                <a:solidFill>
                  <a:schemeClr val="bg1"/>
                </a:solidFill>
                <a:latin typeface="Franklin Gothic Medium" panose="020B0603020102020204" pitchFamily="34" charset="0"/>
              </a:rPr>
              <a:t>100</a:t>
            </a:r>
            <a:endParaRPr lang="en-GB" altLang="en-US" dirty="0">
              <a:solidFill>
                <a:schemeClr val="bg1"/>
              </a:solidFill>
              <a:latin typeface="Franklin Gothic Medium" panose="020B0603020102020204" pitchFamily="34" charset="0"/>
            </a:endParaRPr>
          </a:p>
          <a:p>
            <a:pPr algn="r">
              <a:lnSpc>
                <a:spcPct val="110000"/>
              </a:lnSpc>
            </a:pPr>
            <a:endParaRPr lang="en-GB" altLang="en-US" dirty="0">
              <a:solidFill>
                <a:schemeClr val="bg1"/>
              </a:solidFill>
              <a:latin typeface="Franklin Gothic Medium" panose="020B0603020102020204" pitchFamily="34" charset="0"/>
            </a:endParaRPr>
          </a:p>
        </p:txBody>
      </p:sp>
      <p:sp>
        <p:nvSpPr>
          <p:cNvPr id="16391" name="Rectangle 5"/>
          <p:cNvSpPr>
            <a:spLocks noChangeArrowheads="1"/>
          </p:cNvSpPr>
          <p:nvPr/>
        </p:nvSpPr>
        <p:spPr bwMode="auto">
          <a:xfrm>
            <a:off x="6355080" y="5603875"/>
            <a:ext cx="3290888" cy="241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>
            <a:spAutoFit/>
          </a:bodyPr>
          <a:lstStyle>
            <a:lvl1pPr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r>
              <a:rPr lang="en-GB" altLang="en-US" sz="1000" b="1">
                <a:solidFill>
                  <a:schemeClr val="bg1"/>
                </a:solidFill>
                <a:latin typeface="Helvetica" panose="020B0604020202020204" pitchFamily="34" charset="0"/>
              </a:rPr>
              <a:t>* estimated staff (FTE) in areas relevant to ERCIM</a:t>
            </a:r>
            <a:endParaRPr lang="en-GB" altLang="en-US" sz="1000">
              <a:solidFill>
                <a:schemeClr val="bg1"/>
              </a:solidFill>
            </a:endParaRPr>
          </a:p>
        </p:txBody>
      </p:sp>
      <p:sp>
        <p:nvSpPr>
          <p:cNvPr id="16392" name="Rectangle 6"/>
          <p:cNvSpPr>
            <a:spLocks noChangeArrowheads="1"/>
          </p:cNvSpPr>
          <p:nvPr/>
        </p:nvSpPr>
        <p:spPr bwMode="auto">
          <a:xfrm>
            <a:off x="6938010" y="1895475"/>
            <a:ext cx="3124200" cy="3527569"/>
          </a:xfrm>
          <a:prstGeom prst="rect">
            <a:avLst/>
          </a:prstGeom>
          <a:solidFill>
            <a:srgbClr val="D0200E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>
            <a:spAutoFit/>
          </a:bodyPr>
          <a:lstStyle>
            <a:lvl1pPr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lnSpc>
                <a:spcPct val="110000"/>
              </a:lnSpc>
            </a:pPr>
            <a:r>
              <a:rPr lang="en-GB" altLang="en-US" dirty="0">
                <a:solidFill>
                  <a:schemeClr val="bg1"/>
                </a:solidFill>
                <a:latin typeface="Franklin Gothic Medium" panose="020B0603020102020204" pitchFamily="34" charset="0"/>
              </a:rPr>
              <a:t>Member since</a:t>
            </a:r>
          </a:p>
          <a:p>
            <a:pPr>
              <a:lnSpc>
                <a:spcPct val="110000"/>
              </a:lnSpc>
            </a:pPr>
            <a:endParaRPr lang="en-GB" altLang="en-US" dirty="0">
              <a:solidFill>
                <a:schemeClr val="bg1"/>
              </a:solidFill>
              <a:latin typeface="Franklin Gothic Medium" panose="020B0603020102020204" pitchFamily="34" charset="0"/>
            </a:endParaRPr>
          </a:p>
          <a:p>
            <a:pPr>
              <a:lnSpc>
                <a:spcPct val="110000"/>
              </a:lnSpc>
            </a:pPr>
            <a:r>
              <a:rPr lang="en-GB" altLang="en-US" dirty="0">
                <a:solidFill>
                  <a:schemeClr val="bg1"/>
                </a:solidFill>
                <a:latin typeface="Franklin Gothic Medium" panose="020B0603020102020204" pitchFamily="34" charset="0"/>
              </a:rPr>
              <a:t>1991</a:t>
            </a:r>
          </a:p>
          <a:p>
            <a:pPr>
              <a:lnSpc>
                <a:spcPct val="110000"/>
              </a:lnSpc>
            </a:pPr>
            <a:r>
              <a:rPr lang="en-GB" altLang="en-US" dirty="0">
                <a:solidFill>
                  <a:schemeClr val="bg1"/>
                </a:solidFill>
                <a:latin typeface="Franklin Gothic Medium" panose="020B0603020102020204" pitchFamily="34" charset="0"/>
              </a:rPr>
              <a:t>1989 (founding member)</a:t>
            </a:r>
          </a:p>
          <a:p>
            <a:pPr>
              <a:lnSpc>
                <a:spcPct val="110000"/>
              </a:lnSpc>
            </a:pPr>
            <a:r>
              <a:rPr lang="en-GB" altLang="en-US" dirty="0">
                <a:solidFill>
                  <a:schemeClr val="bg1"/>
                </a:solidFill>
                <a:latin typeface="Franklin Gothic Medium" panose="020B0603020102020204" pitchFamily="34" charset="0"/>
              </a:rPr>
              <a:t>1989 (founding member, formerly GMD) </a:t>
            </a:r>
          </a:p>
          <a:p>
            <a:pPr>
              <a:lnSpc>
                <a:spcPct val="110000"/>
              </a:lnSpc>
            </a:pPr>
            <a:r>
              <a:rPr lang="en-GB" altLang="en-US" dirty="0">
                <a:solidFill>
                  <a:schemeClr val="bg1"/>
                </a:solidFill>
                <a:latin typeface="Franklin Gothic Medium" panose="020B0603020102020204" pitchFamily="34" charset="0"/>
              </a:rPr>
              <a:t>2002</a:t>
            </a:r>
          </a:p>
          <a:p>
            <a:pPr>
              <a:lnSpc>
                <a:spcPct val="110000"/>
              </a:lnSpc>
            </a:pPr>
            <a:r>
              <a:rPr lang="en-GB" altLang="en-US" dirty="0">
                <a:solidFill>
                  <a:schemeClr val="bg1"/>
                </a:solidFill>
                <a:latin typeface="Franklin Gothic Medium" panose="020B0603020102020204" pitchFamily="34" charset="0"/>
              </a:rPr>
              <a:t>2000</a:t>
            </a:r>
          </a:p>
          <a:p>
            <a:pPr>
              <a:lnSpc>
                <a:spcPct val="110000"/>
              </a:lnSpc>
            </a:pPr>
            <a:r>
              <a:rPr lang="en-GB" altLang="en-US" dirty="0">
                <a:solidFill>
                  <a:schemeClr val="bg1"/>
                </a:solidFill>
                <a:latin typeface="Franklin Gothic Medium" panose="020B0603020102020204" pitchFamily="34" charset="0"/>
              </a:rPr>
              <a:t>1989 (founding member)</a:t>
            </a:r>
          </a:p>
          <a:p>
            <a:pPr>
              <a:lnSpc>
                <a:spcPct val="110000"/>
              </a:lnSpc>
            </a:pPr>
            <a:r>
              <a:rPr lang="fr-FR" altLang="en-US" dirty="0">
                <a:solidFill>
                  <a:schemeClr val="bg1"/>
                </a:solidFill>
                <a:latin typeface="Franklin Gothic Medium" panose="020B0603020102020204" pitchFamily="34" charset="0"/>
              </a:rPr>
              <a:t>2012</a:t>
            </a:r>
            <a:endParaRPr lang="en-GB" altLang="en-US" dirty="0">
              <a:solidFill>
                <a:schemeClr val="bg1"/>
              </a:solidFill>
              <a:latin typeface="Franklin Gothic Medium" panose="020B0603020102020204" pitchFamily="34" charset="0"/>
            </a:endParaRPr>
          </a:p>
          <a:p>
            <a:pPr>
              <a:lnSpc>
                <a:spcPct val="110000"/>
              </a:lnSpc>
            </a:pPr>
            <a:r>
              <a:rPr lang="en-GB" altLang="en-US" dirty="0">
                <a:solidFill>
                  <a:schemeClr val="bg1"/>
                </a:solidFill>
                <a:latin typeface="Franklin Gothic Medium" panose="020B0603020102020204" pitchFamily="34" charset="0"/>
              </a:rPr>
              <a:t>2008</a:t>
            </a:r>
          </a:p>
          <a:p>
            <a:pPr>
              <a:lnSpc>
                <a:spcPct val="110000"/>
              </a:lnSpc>
            </a:pPr>
            <a:r>
              <a:rPr lang="fr-FR" altLang="en-US" dirty="0">
                <a:solidFill>
                  <a:schemeClr val="bg1"/>
                </a:solidFill>
                <a:latin typeface="Franklin Gothic Medium" panose="020B0603020102020204" pitchFamily="34" charset="0"/>
              </a:rPr>
              <a:t>2023</a:t>
            </a:r>
            <a:endParaRPr lang="en-GB" altLang="en-US" dirty="0">
              <a:solidFill>
                <a:schemeClr val="bg1"/>
              </a:solidFill>
              <a:latin typeface="Franklin Gothic Medium" panose="020B0603020102020204" pitchFamily="34" charset="0"/>
            </a:endParaRPr>
          </a:p>
          <a:p>
            <a:pPr>
              <a:lnSpc>
                <a:spcPct val="110000"/>
              </a:lnSpc>
            </a:pPr>
            <a:r>
              <a:rPr lang="en-GB" altLang="en-US" dirty="0">
                <a:solidFill>
                  <a:schemeClr val="bg1"/>
                </a:solidFill>
                <a:latin typeface="Franklin Gothic Medium" panose="020B0603020102020204" pitchFamily="34" charset="0"/>
              </a:rPr>
              <a:t>2002</a:t>
            </a:r>
          </a:p>
          <a:p>
            <a:pPr>
              <a:lnSpc>
                <a:spcPct val="110000"/>
              </a:lnSpc>
            </a:pPr>
            <a:r>
              <a:rPr lang="fr-FR" altLang="en-US" dirty="0">
                <a:solidFill>
                  <a:schemeClr val="bg1"/>
                </a:solidFill>
                <a:latin typeface="Franklin Gothic Medium" panose="020B0603020102020204" pitchFamily="34" charset="0"/>
              </a:rPr>
              <a:t>1992 </a:t>
            </a:r>
          </a:p>
          <a:p>
            <a:pPr>
              <a:lnSpc>
                <a:spcPct val="110000"/>
              </a:lnSpc>
            </a:pPr>
            <a:r>
              <a:rPr lang="fr-FR" altLang="en-US" dirty="0">
                <a:solidFill>
                  <a:schemeClr val="bg1"/>
                </a:solidFill>
                <a:latin typeface="Franklin Gothic Medium" panose="020B0603020102020204" pitchFamily="34" charset="0"/>
              </a:rPr>
              <a:t>2013</a:t>
            </a:r>
            <a:br>
              <a:rPr lang="en-GB" altLang="en-US" dirty="0">
                <a:solidFill>
                  <a:schemeClr val="bg1"/>
                </a:solidFill>
                <a:latin typeface="Franklin Gothic Medium" panose="020B0603020102020204" pitchFamily="34" charset="0"/>
              </a:rPr>
            </a:br>
            <a:r>
              <a:rPr lang="en-GB" altLang="en-US" dirty="0">
                <a:solidFill>
                  <a:schemeClr val="bg1"/>
                </a:solidFill>
                <a:latin typeface="Franklin Gothic Medium" panose="020B0603020102020204" pitchFamily="34" charset="0"/>
              </a:rPr>
              <a:t>1994</a:t>
            </a:r>
          </a:p>
          <a:p>
            <a:pPr>
              <a:lnSpc>
                <a:spcPct val="110000"/>
              </a:lnSpc>
            </a:pPr>
            <a:r>
              <a:rPr lang="en-US" altLang="en-US" dirty="0">
                <a:solidFill>
                  <a:schemeClr val="bg1"/>
                </a:solidFill>
                <a:latin typeface="Franklin Gothic Medium" panose="020B0603020102020204" pitchFamily="34" charset="0"/>
              </a:rPr>
              <a:t>2011</a:t>
            </a:r>
            <a:endParaRPr lang="en-GB" altLang="en-US" dirty="0">
              <a:solidFill>
                <a:schemeClr val="bg1"/>
              </a:solidFill>
              <a:latin typeface="Franklin Gothic Medium" panose="020B0603020102020204" pitchFamily="34" charset="0"/>
            </a:endParaRPr>
          </a:p>
          <a:p>
            <a:pPr>
              <a:lnSpc>
                <a:spcPct val="110000"/>
              </a:lnSpc>
            </a:pPr>
            <a:endParaRPr lang="en-GB" altLang="en-US" dirty="0">
              <a:solidFill>
                <a:schemeClr val="bg1"/>
              </a:solidFill>
              <a:latin typeface="Franklin Gothic Medium" panose="020B0603020102020204" pitchFamily="34" charset="0"/>
            </a:endParaRPr>
          </a:p>
        </p:txBody>
      </p:sp>
      <p:sp>
        <p:nvSpPr>
          <p:cNvPr id="16393" name="Line 7"/>
          <p:cNvSpPr>
            <a:spLocks noChangeShapeType="1"/>
          </p:cNvSpPr>
          <p:nvPr/>
        </p:nvSpPr>
        <p:spPr bwMode="auto">
          <a:xfrm>
            <a:off x="3154680" y="5594350"/>
            <a:ext cx="6248400" cy="0"/>
          </a:xfrm>
          <a:prstGeom prst="line">
            <a:avLst/>
          </a:prstGeom>
          <a:noFill/>
          <a:ln w="1270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 dirty="0"/>
          </a:p>
        </p:txBody>
      </p:sp>
      <p:sp>
        <p:nvSpPr>
          <p:cNvPr id="16394" name="Line 8"/>
          <p:cNvSpPr>
            <a:spLocks noChangeShapeType="1"/>
          </p:cNvSpPr>
          <p:nvPr/>
        </p:nvSpPr>
        <p:spPr bwMode="auto">
          <a:xfrm>
            <a:off x="3154680" y="1846263"/>
            <a:ext cx="6248400" cy="0"/>
          </a:xfrm>
          <a:prstGeom prst="line">
            <a:avLst/>
          </a:prstGeom>
          <a:noFill/>
          <a:ln w="1270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6395" name="AutoShape 9"/>
          <p:cNvSpPr>
            <a:spLocks noChangeArrowheads="1"/>
          </p:cNvSpPr>
          <p:nvPr/>
        </p:nvSpPr>
        <p:spPr bwMode="auto">
          <a:xfrm>
            <a:off x="952500" y="5448300"/>
            <a:ext cx="228600" cy="228600"/>
          </a:xfrm>
          <a:prstGeom prst="star8">
            <a:avLst>
              <a:gd name="adj" fmla="val 25000"/>
            </a:avLst>
          </a:prstGeom>
          <a:solidFill>
            <a:srgbClr val="FFFF00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ctr"/>
            <a:endParaRPr lang="en-GB" altLang="en-US"/>
          </a:p>
        </p:txBody>
      </p:sp>
      <p:sp>
        <p:nvSpPr>
          <p:cNvPr id="16396" name="Text Box 10"/>
          <p:cNvSpPr txBox="1">
            <a:spLocks noChangeArrowheads="1"/>
          </p:cNvSpPr>
          <p:nvPr/>
        </p:nvSpPr>
        <p:spPr bwMode="auto">
          <a:xfrm>
            <a:off x="647700" y="5373687"/>
            <a:ext cx="17526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r">
              <a:spcBef>
                <a:spcPct val="50000"/>
              </a:spcBef>
            </a:pPr>
            <a:r>
              <a:rPr lang="en-GB" altLang="en-US" sz="2000" dirty="0">
                <a:latin typeface="Franklin Gothic Medium" panose="020B0603020102020204" pitchFamily="34" charset="0"/>
              </a:rPr>
              <a:t>Members</a:t>
            </a:r>
            <a:br>
              <a:rPr lang="en-GB" altLang="en-US" sz="2000" dirty="0">
                <a:latin typeface="Franklin Gothic Medium" panose="020B0603020102020204" pitchFamily="34" charset="0"/>
              </a:rPr>
            </a:br>
            <a:r>
              <a:rPr lang="en-GB" altLang="en-US" sz="2000" dirty="0">
                <a:latin typeface="Franklin Gothic Medium" panose="020B0603020102020204" pitchFamily="34" charset="0"/>
              </a:rPr>
              <a:t>of ERCIM EEIG</a:t>
            </a:r>
          </a:p>
        </p:txBody>
      </p:sp>
      <p:sp>
        <p:nvSpPr>
          <p:cNvPr id="16397" name="Text Box 20"/>
          <p:cNvSpPr txBox="1">
            <a:spLocks noChangeArrowheads="1"/>
          </p:cNvSpPr>
          <p:nvPr/>
        </p:nvSpPr>
        <p:spPr bwMode="auto">
          <a:xfrm>
            <a:off x="5638800" y="152401"/>
            <a:ext cx="33337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r">
              <a:spcBef>
                <a:spcPct val="50000"/>
              </a:spcBef>
            </a:pPr>
            <a:r>
              <a:rPr lang="en-GB" altLang="en-US" sz="2800">
                <a:solidFill>
                  <a:srgbClr val="D0200E"/>
                </a:solidFill>
                <a:latin typeface="Franklin Gothic Medium" panose="020B0603020102020204" pitchFamily="34" charset="0"/>
              </a:rPr>
              <a:t>Members</a:t>
            </a:r>
          </a:p>
        </p:txBody>
      </p:sp>
      <p:sp>
        <p:nvSpPr>
          <p:cNvPr id="16400" name="Line 31"/>
          <p:cNvSpPr>
            <a:spLocks noChangeShapeType="1"/>
          </p:cNvSpPr>
          <p:nvPr/>
        </p:nvSpPr>
        <p:spPr bwMode="auto">
          <a:xfrm flipH="1">
            <a:off x="6865620" y="1962151"/>
            <a:ext cx="8414" cy="3622675"/>
          </a:xfrm>
          <a:prstGeom prst="line">
            <a:avLst/>
          </a:prstGeom>
          <a:noFill/>
          <a:ln w="1270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6401" name="AutoShape 34"/>
          <p:cNvSpPr>
            <a:spLocks noChangeArrowheads="1"/>
          </p:cNvSpPr>
          <p:nvPr/>
        </p:nvSpPr>
        <p:spPr bwMode="auto">
          <a:xfrm>
            <a:off x="3205480" y="3128963"/>
            <a:ext cx="228600" cy="228600"/>
          </a:xfrm>
          <a:prstGeom prst="star8">
            <a:avLst>
              <a:gd name="adj" fmla="val 25000"/>
            </a:avLst>
          </a:prstGeom>
          <a:solidFill>
            <a:srgbClr val="FFFF00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ctr"/>
            <a:endParaRPr lang="en-GB" altLang="en-US"/>
          </a:p>
        </p:txBody>
      </p:sp>
      <p:sp>
        <p:nvSpPr>
          <p:cNvPr id="16402" name="AutoShape 35"/>
          <p:cNvSpPr>
            <a:spLocks noChangeArrowheads="1"/>
          </p:cNvSpPr>
          <p:nvPr/>
        </p:nvSpPr>
        <p:spPr bwMode="auto">
          <a:xfrm>
            <a:off x="3197543" y="3349625"/>
            <a:ext cx="228600" cy="228600"/>
          </a:xfrm>
          <a:prstGeom prst="star8">
            <a:avLst>
              <a:gd name="adj" fmla="val 25000"/>
            </a:avLst>
          </a:prstGeom>
          <a:solidFill>
            <a:srgbClr val="FFFF00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ctr"/>
            <a:endParaRPr lang="en-GB" altLang="en-US"/>
          </a:p>
        </p:txBody>
      </p:sp>
    </p:spTree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80EF640-55C5-4C6E-2BBB-07D149917A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Text Box 113">
            <a:extLst>
              <a:ext uri="{FF2B5EF4-FFF2-40B4-BE49-F238E27FC236}">
                <a16:creationId xmlns:a16="http://schemas.microsoft.com/office/drawing/2014/main" id="{3256D712-26CA-00DD-67D2-EFAB73839B4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38800" y="152401"/>
            <a:ext cx="33591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r">
              <a:spcBef>
                <a:spcPct val="50000"/>
              </a:spcBef>
            </a:pPr>
            <a:r>
              <a:rPr lang="en-GB" altLang="en-US" sz="2800">
                <a:solidFill>
                  <a:srgbClr val="D0200E"/>
                </a:solidFill>
                <a:latin typeface="Franklin Gothic Medium" panose="020B0603020102020204" pitchFamily="34" charset="0"/>
              </a:rPr>
              <a:t>Members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395E4DB-2EBE-7D43-083D-ABABCB91EE0B}"/>
              </a:ext>
            </a:extLst>
          </p:cNvPr>
          <p:cNvSpPr txBox="1"/>
          <p:nvPr/>
        </p:nvSpPr>
        <p:spPr>
          <a:xfrm>
            <a:off x="1246910" y="1769423"/>
            <a:ext cx="10307781" cy="4401205"/>
          </a:xfrm>
          <a:prstGeom prst="rect">
            <a:avLst/>
          </a:prstGeom>
          <a:noFill/>
        </p:spPr>
        <p:txBody>
          <a:bodyPr wrap="square" numCol="2" rtlCol="0">
            <a:spAutoFit/>
          </a:bodyPr>
          <a:lstStyle/>
          <a:p>
            <a:r>
              <a:rPr lang="en-US" sz="2400" b="1" dirty="0"/>
              <a:t>Benefits of ERCIM AISBL Membership</a:t>
            </a:r>
          </a:p>
          <a:p>
            <a:endParaRPr lang="en-US" sz="20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b="1" dirty="0"/>
              <a:t>International Recognition </a:t>
            </a:r>
            <a:br>
              <a:rPr lang="en-US" sz="2000" b="1" dirty="0"/>
            </a:br>
            <a:r>
              <a:rPr lang="en-US" sz="2000" dirty="0"/>
              <a:t>Esteemed as a leading ICT R&amp;D </a:t>
            </a:r>
            <a:r>
              <a:rPr lang="en-US" sz="2000" dirty="0" err="1"/>
              <a:t>centre</a:t>
            </a:r>
            <a:r>
              <a:rPr lang="en-US" sz="2000" dirty="0"/>
              <a:t> within a European network of excellence.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0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b="1" dirty="0"/>
              <a:t>Strategic Influence</a:t>
            </a:r>
            <a:br>
              <a:rPr lang="en-US" sz="2000" b="1" dirty="0"/>
            </a:br>
            <a:r>
              <a:rPr lang="en-US" sz="2000" dirty="0"/>
              <a:t>Shape European and national ICT R&amp;D policies through collaborative initiatives.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0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b="1" dirty="0"/>
              <a:t>Exclusive Access</a:t>
            </a:r>
            <a:br>
              <a:rPr lang="en-US" sz="2000" b="1" dirty="0"/>
            </a:br>
            <a:r>
              <a:rPr lang="en-US" sz="2000" dirty="0"/>
              <a:t>Engage with </a:t>
            </a:r>
            <a:r>
              <a:rPr lang="en-US" sz="2000" dirty="0" err="1"/>
              <a:t>standardisation</a:t>
            </a:r>
            <a:r>
              <a:rPr lang="en-US" sz="2000" dirty="0"/>
              <a:t> bodies like W3C, ETSI, and other strategic partners.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0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b="1" dirty="0"/>
              <a:t>Opportunities to Participate</a:t>
            </a:r>
            <a:br>
              <a:rPr lang="en-US" sz="2000" b="1" dirty="0"/>
            </a:br>
            <a:r>
              <a:rPr lang="en-US" sz="2000" dirty="0"/>
              <a:t>Join high-impact projects, committees, and boards influencing ICT strategy.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0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b="1" dirty="0"/>
              <a:t>Extensive Networking</a:t>
            </a:r>
            <a:br>
              <a:rPr lang="en-US" sz="2000" b="1" dirty="0"/>
            </a:br>
            <a:r>
              <a:rPr lang="en-US" sz="2000" dirty="0"/>
              <a:t>Connect with over 10,000 research professionals and establish valuable contacts at bi-annual meetings.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0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b="1" dirty="0"/>
              <a:t>Professional Development &amp; Visibility</a:t>
            </a:r>
            <a:br>
              <a:rPr lang="en-US" sz="2000" b="1" dirty="0"/>
            </a:br>
            <a:r>
              <a:rPr lang="en-US" sz="2000" dirty="0"/>
              <a:t>Enhance staff growth through mobility programs and gain publicity via ERCIM’s platforms.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60FF424-80F3-FB56-0133-DB510207AE33}"/>
              </a:ext>
            </a:extLst>
          </p:cNvPr>
          <p:cNvSpPr txBox="1"/>
          <p:nvPr/>
        </p:nvSpPr>
        <p:spPr>
          <a:xfrm>
            <a:off x="4156364" y="897303"/>
            <a:ext cx="496392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/>
              <a:t>New members welcome!</a:t>
            </a:r>
          </a:p>
        </p:txBody>
      </p:sp>
    </p:spTree>
    <p:extLst>
      <p:ext uri="{BB962C8B-B14F-4D97-AF65-F5344CB8AC3E}">
        <p14:creationId xmlns:p14="http://schemas.microsoft.com/office/powerpoint/2010/main" val="3998698250"/>
      </p:ext>
    </p:extLst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ChangeArrowheads="1"/>
          </p:cNvSpPr>
          <p:nvPr/>
        </p:nvSpPr>
        <p:spPr bwMode="auto">
          <a:xfrm>
            <a:off x="2286000" y="1752600"/>
            <a:ext cx="7772400" cy="487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ctr"/>
            <a:endParaRPr lang="en-GB" altLang="en-US"/>
          </a:p>
        </p:txBody>
      </p:sp>
      <p:sp>
        <p:nvSpPr>
          <p:cNvPr id="18435" name="Rectangle 3"/>
          <p:cNvSpPr>
            <a:spLocks noChangeArrowheads="1"/>
          </p:cNvSpPr>
          <p:nvPr/>
        </p:nvSpPr>
        <p:spPr bwMode="auto">
          <a:xfrm>
            <a:off x="4249738" y="1990725"/>
            <a:ext cx="6037262" cy="426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/>
          <a:lstStyle>
            <a:lvl1pPr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60413" indent="-382588"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2706688" indent="-228600"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3125788" indent="-228600"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3544888" indent="-228600"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4002088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4459288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4916488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5373688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lnSpc>
                <a:spcPct val="90000"/>
              </a:lnSpc>
            </a:pPr>
            <a:r>
              <a:rPr lang="en-GB" altLang="en-US" sz="2400" dirty="0">
                <a:solidFill>
                  <a:srgbClr val="D0200E"/>
                </a:solidFill>
                <a:latin typeface="Franklin Gothic Book" panose="020B0503020102020204" pitchFamily="34" charset="0"/>
              </a:rPr>
              <a:t>ERCIM AISBL President</a:t>
            </a:r>
            <a:endParaRPr lang="en-GB" altLang="en-US" sz="2400" b="1" dirty="0">
              <a:latin typeface="Franklin Gothic Book" panose="020B0503020102020204" pitchFamily="34" charset="0"/>
            </a:endParaRPr>
          </a:p>
          <a:p>
            <a:pPr>
              <a:lnSpc>
                <a:spcPct val="90000"/>
              </a:lnSpc>
            </a:pPr>
            <a:r>
              <a:rPr lang="en-GB" altLang="en-US" sz="2400" dirty="0">
                <a:latin typeface="Franklin Gothic Book" panose="020B0503020102020204" pitchFamily="34" charset="0"/>
              </a:rPr>
              <a:t>Han La </a:t>
            </a:r>
            <a:r>
              <a:rPr lang="en-GB" altLang="en-US" sz="2400" dirty="0" err="1">
                <a:latin typeface="Franklin Gothic Book" panose="020B0503020102020204" pitchFamily="34" charset="0"/>
              </a:rPr>
              <a:t>Poutré</a:t>
            </a:r>
            <a:endParaRPr lang="en-GB" altLang="en-US" sz="2400" dirty="0">
              <a:latin typeface="Franklin Gothic Book" panose="020B0503020102020204" pitchFamily="34" charset="0"/>
            </a:endParaRPr>
          </a:p>
          <a:p>
            <a:pPr>
              <a:lnSpc>
                <a:spcPct val="90000"/>
              </a:lnSpc>
            </a:pPr>
            <a:r>
              <a:rPr lang="en-GB" altLang="en-US" sz="2400" dirty="0">
                <a:latin typeface="Franklin Gothic Book" panose="020B0503020102020204" pitchFamily="34" charset="0"/>
              </a:rPr>
              <a:t>	</a:t>
            </a:r>
            <a:r>
              <a:rPr lang="fr-FR" altLang="en-US" sz="2000" dirty="0">
                <a:latin typeface="Franklin Gothic Book" panose="020B0503020102020204" pitchFamily="34" charset="0"/>
              </a:rPr>
              <a:t>RISE-SICS</a:t>
            </a:r>
            <a:r>
              <a:rPr lang="en-US" altLang="en-US" sz="2000" dirty="0">
                <a:latin typeface="Franklin Gothic Book" panose="020B0503020102020204" pitchFamily="34" charset="0"/>
              </a:rPr>
              <a:t>, Sweden</a:t>
            </a:r>
            <a:endParaRPr lang="en-GB" altLang="en-US" sz="2000" dirty="0">
              <a:latin typeface="Franklin Gothic Book" panose="020B0503020102020204" pitchFamily="34" charset="0"/>
            </a:endParaRPr>
          </a:p>
          <a:p>
            <a:pPr>
              <a:lnSpc>
                <a:spcPct val="90000"/>
              </a:lnSpc>
            </a:pPr>
            <a:endParaRPr lang="fr-FR" altLang="en-US" sz="2400" b="1" dirty="0">
              <a:latin typeface="Franklin Gothic Book" panose="020B0503020102020204" pitchFamily="34" charset="0"/>
            </a:endParaRPr>
          </a:p>
          <a:p>
            <a:pPr>
              <a:lnSpc>
                <a:spcPct val="90000"/>
              </a:lnSpc>
            </a:pPr>
            <a:r>
              <a:rPr lang="en-GB" altLang="en-US" sz="2400" dirty="0">
                <a:solidFill>
                  <a:srgbClr val="D0200E"/>
                </a:solidFill>
                <a:latin typeface="Franklin Gothic Book" panose="020B0503020102020204" pitchFamily="34" charset="0"/>
              </a:rPr>
              <a:t>ERCIM EEIG President</a:t>
            </a:r>
            <a:endParaRPr lang="en-GB" altLang="en-US" sz="2400" b="1" dirty="0">
              <a:latin typeface="Franklin Gothic Book" panose="020B0503020102020204" pitchFamily="34" charset="0"/>
            </a:endParaRPr>
          </a:p>
          <a:p>
            <a:pPr>
              <a:lnSpc>
                <a:spcPct val="90000"/>
              </a:lnSpc>
            </a:pPr>
            <a:r>
              <a:rPr lang="en-GB" altLang="en-US" sz="2400" dirty="0">
                <a:latin typeface="Franklin Gothic Book" panose="020B0503020102020204" pitchFamily="34" charset="0"/>
              </a:rPr>
              <a:t>Bruno </a:t>
            </a:r>
            <a:r>
              <a:rPr lang="en-GB" altLang="en-US" sz="2400" dirty="0" err="1">
                <a:latin typeface="Franklin Gothic Book" panose="020B0503020102020204" pitchFamily="34" charset="0"/>
              </a:rPr>
              <a:t>Sportisse</a:t>
            </a:r>
            <a:endParaRPr lang="en-GB" altLang="en-US" sz="2400" dirty="0">
              <a:latin typeface="Franklin Gothic Book" panose="020B0503020102020204" pitchFamily="34" charset="0"/>
            </a:endParaRPr>
          </a:p>
          <a:p>
            <a:pPr>
              <a:lnSpc>
                <a:spcPct val="90000"/>
              </a:lnSpc>
            </a:pPr>
            <a:r>
              <a:rPr lang="en-GB" altLang="en-US" sz="2400" dirty="0">
                <a:latin typeface="Franklin Gothic Book" panose="020B0503020102020204" pitchFamily="34" charset="0"/>
              </a:rPr>
              <a:t>	</a:t>
            </a:r>
            <a:r>
              <a:rPr lang="en-GB" altLang="en-US" sz="2000" dirty="0">
                <a:latin typeface="Franklin Gothic Book" panose="020B0503020102020204" pitchFamily="34" charset="0"/>
              </a:rPr>
              <a:t>President of </a:t>
            </a:r>
            <a:r>
              <a:rPr lang="en-GB" altLang="en-US" sz="2000" dirty="0" err="1">
                <a:latin typeface="Franklin Gothic Book" panose="020B0503020102020204" pitchFamily="34" charset="0"/>
              </a:rPr>
              <a:t>Inria</a:t>
            </a:r>
            <a:r>
              <a:rPr lang="en-US" altLang="en-US" sz="2000" dirty="0">
                <a:latin typeface="Franklin Gothic Book" panose="020B0503020102020204" pitchFamily="34" charset="0"/>
              </a:rPr>
              <a:t>, France</a:t>
            </a:r>
            <a:endParaRPr lang="en-GB" altLang="en-US" sz="2000" dirty="0">
              <a:latin typeface="Franklin Gothic Book" panose="020B0503020102020204" pitchFamily="34" charset="0"/>
            </a:endParaRPr>
          </a:p>
          <a:p>
            <a:pPr>
              <a:lnSpc>
                <a:spcPct val="90000"/>
              </a:lnSpc>
            </a:pPr>
            <a:endParaRPr lang="en-GB" altLang="en-US" sz="2400" b="1" dirty="0">
              <a:latin typeface="Franklin Gothic Book" panose="020B0503020102020204" pitchFamily="34" charset="0"/>
            </a:endParaRPr>
          </a:p>
          <a:p>
            <a:pPr>
              <a:lnSpc>
                <a:spcPct val="90000"/>
              </a:lnSpc>
            </a:pPr>
            <a:r>
              <a:rPr lang="en-GB" altLang="en-US" sz="2400" dirty="0">
                <a:solidFill>
                  <a:srgbClr val="D0200E"/>
                </a:solidFill>
                <a:latin typeface="Franklin Gothic Book" panose="020B0503020102020204" pitchFamily="34" charset="0"/>
              </a:rPr>
              <a:t>ERCIM Office</a:t>
            </a:r>
          </a:p>
          <a:p>
            <a:pPr>
              <a:lnSpc>
                <a:spcPct val="110000"/>
              </a:lnSpc>
            </a:pPr>
            <a:r>
              <a:rPr lang="en-GB" altLang="en-US" sz="2400" dirty="0">
                <a:latin typeface="Franklin Gothic Book" panose="020B0503020102020204" pitchFamily="34" charset="0"/>
              </a:rPr>
              <a:t>Manager: Dominique </a:t>
            </a:r>
            <a:r>
              <a:rPr lang="en-GB" altLang="en-US" sz="2400" dirty="0" err="1">
                <a:latin typeface="Franklin Gothic Book" panose="020B0503020102020204" pitchFamily="34" charset="0"/>
              </a:rPr>
              <a:t>Hazaël-Massieux</a:t>
            </a:r>
            <a:endParaRPr lang="en-GB" altLang="en-US" sz="2400" dirty="0">
              <a:latin typeface="Franklin Gothic Book" panose="020B0503020102020204" pitchFamily="34" charset="0"/>
            </a:endParaRPr>
          </a:p>
          <a:p>
            <a:pPr>
              <a:lnSpc>
                <a:spcPct val="110000"/>
              </a:lnSpc>
            </a:pPr>
            <a:endParaRPr lang="en-GB" altLang="en-US" sz="2400" dirty="0">
              <a:latin typeface="Franklin Gothic Book" panose="020B0503020102020204" pitchFamily="34" charset="0"/>
            </a:endParaRPr>
          </a:p>
        </p:txBody>
      </p:sp>
      <p:sp>
        <p:nvSpPr>
          <p:cNvPr id="18436" name="Text Box 6"/>
          <p:cNvSpPr txBox="1">
            <a:spLocks noChangeArrowheads="1"/>
          </p:cNvSpPr>
          <p:nvPr/>
        </p:nvSpPr>
        <p:spPr bwMode="auto">
          <a:xfrm>
            <a:off x="5638800" y="152401"/>
            <a:ext cx="33337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r">
              <a:spcBef>
                <a:spcPct val="50000"/>
              </a:spcBef>
            </a:pPr>
            <a:r>
              <a:rPr lang="en-GB" altLang="en-US" sz="2800" b="1">
                <a:solidFill>
                  <a:srgbClr val="D0200E"/>
                </a:solidFill>
                <a:latin typeface="Franklin Gothic Medium" panose="020B0603020102020204" pitchFamily="34" charset="0"/>
              </a:rPr>
              <a:t>Management</a:t>
            </a:r>
          </a:p>
        </p:txBody>
      </p:sp>
    </p:spTree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ext Box 4"/>
          <p:cNvSpPr txBox="1">
            <a:spLocks noChangeArrowheads="1"/>
          </p:cNvSpPr>
          <p:nvPr/>
        </p:nvSpPr>
        <p:spPr bwMode="auto">
          <a:xfrm>
            <a:off x="4602164" y="152401"/>
            <a:ext cx="4370387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r">
              <a:spcBef>
                <a:spcPct val="50000"/>
              </a:spcBef>
            </a:pPr>
            <a:r>
              <a:rPr lang="en-GB" altLang="en-US" sz="2800" b="1">
                <a:solidFill>
                  <a:srgbClr val="D0200E"/>
                </a:solidFill>
                <a:latin typeface="Franklin Gothic Medium" panose="020B0603020102020204" pitchFamily="34" charset="0"/>
              </a:rPr>
              <a:t>International Cooperation</a:t>
            </a:r>
          </a:p>
        </p:txBody>
      </p:sp>
      <p:sp>
        <p:nvSpPr>
          <p:cNvPr id="20483" name="Text Box 5"/>
          <p:cNvSpPr txBox="1">
            <a:spLocks noChangeArrowheads="1"/>
          </p:cNvSpPr>
          <p:nvPr/>
        </p:nvSpPr>
        <p:spPr bwMode="auto">
          <a:xfrm>
            <a:off x="2133600" y="1905001"/>
            <a:ext cx="8077200" cy="42637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00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566738" indent="-188913"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lnSpc>
                <a:spcPct val="110000"/>
              </a:lnSpc>
              <a:spcBef>
                <a:spcPct val="50000"/>
              </a:spcBef>
            </a:pPr>
            <a:r>
              <a:rPr lang="en-US" altLang="en-US" sz="2200" dirty="0">
                <a:latin typeface="Franklin Gothic Demi" panose="020B0703020102020204" pitchFamily="34" charset="0"/>
              </a:rPr>
              <a:t>ERCIM considers it a high priority to develop cooperation with scientists all over the world. ERCIM:</a:t>
            </a:r>
          </a:p>
          <a:p>
            <a:pPr lvl="1">
              <a:lnSpc>
                <a:spcPct val="110000"/>
              </a:lnSpc>
              <a:spcBef>
                <a:spcPct val="50000"/>
              </a:spcBef>
              <a:buFontTx/>
              <a:buChar char="•"/>
            </a:pPr>
            <a:r>
              <a:rPr lang="en-US" altLang="en-US" sz="2000" dirty="0">
                <a:latin typeface="Franklin Gothic Medium" panose="020B0603020102020204" pitchFamily="34" charset="0"/>
              </a:rPr>
              <a:t>Is the European partner of the World Wide Web Consortium </a:t>
            </a:r>
          </a:p>
          <a:p>
            <a:pPr lvl="1">
              <a:lnSpc>
                <a:spcPct val="110000"/>
              </a:lnSpc>
              <a:spcBef>
                <a:spcPct val="50000"/>
              </a:spcBef>
              <a:buFontTx/>
              <a:buChar char="•"/>
            </a:pPr>
            <a:r>
              <a:rPr lang="en-US" altLang="en-US" sz="2000" dirty="0">
                <a:latin typeface="Franklin Gothic Medium" panose="020B0603020102020204" pitchFamily="34" charset="0"/>
              </a:rPr>
              <a:t>participates in EU activities</a:t>
            </a:r>
          </a:p>
          <a:p>
            <a:pPr lvl="1">
              <a:lnSpc>
                <a:spcPct val="110000"/>
              </a:lnSpc>
              <a:spcBef>
                <a:spcPct val="50000"/>
              </a:spcBef>
              <a:buFontTx/>
              <a:buChar char="•"/>
            </a:pPr>
            <a:r>
              <a:rPr lang="en-US" altLang="en-US" sz="2000" dirty="0">
                <a:latin typeface="Franklin Gothic Medium" panose="020B0603020102020204" pitchFamily="34" charset="0"/>
              </a:rPr>
              <a:t>has established contacts/cooperation with </a:t>
            </a:r>
          </a:p>
          <a:p>
            <a:pPr lvl="2">
              <a:lnSpc>
                <a:spcPct val="110000"/>
              </a:lnSpc>
              <a:spcBef>
                <a:spcPct val="50000"/>
              </a:spcBef>
              <a:buFontTx/>
              <a:buChar char="•"/>
            </a:pPr>
            <a:r>
              <a:rPr lang="en-US" altLang="en-US" sz="1600" dirty="0">
                <a:latin typeface="Franklin Gothic Medium" panose="020B0603020102020204" pitchFamily="34" charset="0"/>
              </a:rPr>
              <a:t>Informatics Europe</a:t>
            </a:r>
          </a:p>
          <a:p>
            <a:pPr lvl="2">
              <a:lnSpc>
                <a:spcPct val="110000"/>
              </a:lnSpc>
              <a:spcBef>
                <a:spcPct val="50000"/>
              </a:spcBef>
              <a:buFontTx/>
              <a:buChar char="•"/>
            </a:pPr>
            <a:r>
              <a:rPr lang="en-US" altLang="en-US" sz="1600" dirty="0">
                <a:latin typeface="Franklin Gothic Medium" panose="020B0603020102020204" pitchFamily="34" charset="0"/>
              </a:rPr>
              <a:t>ACM Europe</a:t>
            </a:r>
          </a:p>
          <a:p>
            <a:pPr lvl="2">
              <a:lnSpc>
                <a:spcPct val="110000"/>
              </a:lnSpc>
              <a:spcBef>
                <a:spcPct val="50000"/>
              </a:spcBef>
              <a:buFontTx/>
              <a:buChar char="•"/>
            </a:pPr>
            <a:r>
              <a:rPr lang="en-US" altLang="en-US" sz="1600" dirty="0">
                <a:latin typeface="Franklin Gothic Medium" panose="020B0603020102020204" pitchFamily="34" charset="0"/>
              </a:rPr>
              <a:t>ETSI, the European Telecommunications Standards Institute</a:t>
            </a:r>
          </a:p>
          <a:p>
            <a:pPr lvl="2">
              <a:lnSpc>
                <a:spcPct val="110000"/>
              </a:lnSpc>
              <a:spcBef>
                <a:spcPct val="50000"/>
              </a:spcBef>
              <a:buFontTx/>
              <a:buChar char="•"/>
            </a:pPr>
            <a:r>
              <a:rPr lang="en-US" altLang="en-US" sz="1600" dirty="0">
                <a:latin typeface="Franklin Gothic Medium" panose="020B0603020102020204" pitchFamily="34" charset="0"/>
              </a:rPr>
              <a:t>European Science Foundation</a:t>
            </a:r>
          </a:p>
          <a:p>
            <a:pPr lvl="2">
              <a:lnSpc>
                <a:spcPct val="110000"/>
              </a:lnSpc>
              <a:spcBef>
                <a:spcPct val="50000"/>
              </a:spcBef>
            </a:pPr>
            <a:endParaRPr lang="en-US" altLang="en-US" sz="1600" b="1" dirty="0">
              <a:latin typeface="Franklin Gothic Medium" panose="020B0603020102020204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tandard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9650</TotalTime>
  <Pages>16</Pages>
  <Words>1504</Words>
  <Application>Microsoft Office PowerPoint</Application>
  <PresentationFormat>Widescreen</PresentationFormat>
  <Paragraphs>244</Paragraphs>
  <Slides>21</Slides>
  <Notes>18</Notes>
  <HiddenSlides>1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30" baseType="lpstr">
      <vt:lpstr>Arial</vt:lpstr>
      <vt:lpstr>Calibri</vt:lpstr>
      <vt:lpstr>Franklin Gothic Book</vt:lpstr>
      <vt:lpstr>Franklin Gothic Demi</vt:lpstr>
      <vt:lpstr>Franklin Gothic Medium</vt:lpstr>
      <vt:lpstr>Helvetica</vt:lpstr>
      <vt:lpstr>Times</vt:lpstr>
      <vt:lpstr>Wingdings</vt:lpstr>
      <vt:lpstr>standard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  -  ERCIM slides</dc:title>
  <dc:subject/>
  <dc:creator>ERCIM</dc:creator>
  <cp:keywords/>
  <dc:description/>
  <cp:lastModifiedBy>Peter Kunz</cp:lastModifiedBy>
  <cp:revision>311</cp:revision>
  <cp:lastPrinted>1998-10-20T13:54:47Z</cp:lastPrinted>
  <dcterms:created xsi:type="dcterms:W3CDTF">1998-08-24T17:10:24Z</dcterms:created>
  <dcterms:modified xsi:type="dcterms:W3CDTF">2026-02-12T09:28:10Z</dcterms:modified>
</cp:coreProperties>
</file>